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3" r:id="rId1"/>
  </p:sldMasterIdLst>
  <p:notesMasterIdLst>
    <p:notesMasterId r:id="rId63"/>
  </p:notesMasterIdLst>
  <p:handoutMasterIdLst>
    <p:handoutMasterId r:id="rId64"/>
  </p:handout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2" r:id="rId9"/>
    <p:sldId id="263" r:id="rId10"/>
    <p:sldId id="320" r:id="rId11"/>
    <p:sldId id="264" r:id="rId12"/>
    <p:sldId id="280" r:id="rId13"/>
    <p:sldId id="281" r:id="rId14"/>
    <p:sldId id="282" r:id="rId15"/>
    <p:sldId id="283" r:id="rId16"/>
    <p:sldId id="285" r:id="rId17"/>
    <p:sldId id="284" r:id="rId18"/>
    <p:sldId id="287" r:id="rId19"/>
    <p:sldId id="286" r:id="rId20"/>
    <p:sldId id="288" r:id="rId21"/>
    <p:sldId id="299" r:id="rId22"/>
    <p:sldId id="300" r:id="rId23"/>
    <p:sldId id="302" r:id="rId24"/>
    <p:sldId id="301" r:id="rId25"/>
    <p:sldId id="321" r:id="rId26"/>
    <p:sldId id="290" r:id="rId27"/>
    <p:sldId id="291" r:id="rId28"/>
    <p:sldId id="289" r:id="rId29"/>
    <p:sldId id="292" r:id="rId30"/>
    <p:sldId id="293" r:id="rId31"/>
    <p:sldId id="294" r:id="rId32"/>
    <p:sldId id="340" r:id="rId33"/>
    <p:sldId id="322" r:id="rId34"/>
    <p:sldId id="295" r:id="rId35"/>
    <p:sldId id="296" r:id="rId36"/>
    <p:sldId id="297" r:id="rId37"/>
    <p:sldId id="298" r:id="rId38"/>
    <p:sldId id="306" r:id="rId39"/>
    <p:sldId id="307" r:id="rId40"/>
    <p:sldId id="309" r:id="rId41"/>
    <p:sldId id="308" r:id="rId42"/>
    <p:sldId id="341" r:id="rId43"/>
    <p:sldId id="323" r:id="rId44"/>
    <p:sldId id="311" r:id="rId45"/>
    <p:sldId id="312" r:id="rId46"/>
    <p:sldId id="313" r:id="rId47"/>
    <p:sldId id="314" r:id="rId48"/>
    <p:sldId id="327" r:id="rId49"/>
    <p:sldId id="329" r:id="rId50"/>
    <p:sldId id="330" r:id="rId51"/>
    <p:sldId id="331" r:id="rId52"/>
    <p:sldId id="332" r:id="rId53"/>
    <p:sldId id="326" r:id="rId54"/>
    <p:sldId id="333" r:id="rId55"/>
    <p:sldId id="334" r:id="rId56"/>
    <p:sldId id="335" r:id="rId57"/>
    <p:sldId id="336" r:id="rId58"/>
    <p:sldId id="337" r:id="rId59"/>
    <p:sldId id="338" r:id="rId60"/>
    <p:sldId id="339" r:id="rId61"/>
    <p:sldId id="342" r:id="rId62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22490D3-692C-1F4A-B3BA-8E7457CCB3A1}">
          <p14:sldIdLst>
            <p14:sldId id="256"/>
          </p14:sldIdLst>
        </p14:section>
        <p14:section name="Introduction" id="{B0336822-3F6F-BB43-A310-C739763B5DD8}">
          <p14:sldIdLst>
            <p14:sldId id="257"/>
            <p14:sldId id="258"/>
            <p14:sldId id="265"/>
            <p14:sldId id="259"/>
            <p14:sldId id="260"/>
            <p14:sldId id="261"/>
            <p14:sldId id="262"/>
            <p14:sldId id="263"/>
          </p14:sldIdLst>
        </p14:section>
        <p14:section name="Loop Parallelism and Dependences" id="{581CB658-A284-DE4B-9B1C-0F8B2A24394C}">
          <p14:sldIdLst>
            <p14:sldId id="320"/>
            <p14:sldId id="264"/>
            <p14:sldId id="280"/>
            <p14:sldId id="281"/>
            <p14:sldId id="282"/>
            <p14:sldId id="283"/>
            <p14:sldId id="285"/>
            <p14:sldId id="284"/>
            <p14:sldId id="287"/>
            <p14:sldId id="286"/>
            <p14:sldId id="288"/>
            <p14:sldId id="299"/>
            <p14:sldId id="300"/>
            <p14:sldId id="302"/>
            <p14:sldId id="301"/>
          </p14:sldIdLst>
        </p14:section>
        <p14:section name="Dependence Tests" id="{F9D04221-8D0A-6344-BE26-CDADF96016D4}">
          <p14:sldIdLst>
            <p14:sldId id="321"/>
            <p14:sldId id="290"/>
            <p14:sldId id="291"/>
            <p14:sldId id="289"/>
            <p14:sldId id="292"/>
            <p14:sldId id="293"/>
            <p14:sldId id="294"/>
            <p14:sldId id="340"/>
          </p14:sldIdLst>
        </p14:section>
        <p14:section name="Polyhedral Model" id="{CEDD4166-1FFF-EC4B-985A-5E8583077559}">
          <p14:sldIdLst>
            <p14:sldId id="322"/>
            <p14:sldId id="295"/>
            <p14:sldId id="296"/>
            <p14:sldId id="297"/>
            <p14:sldId id="298"/>
            <p14:sldId id="306"/>
            <p14:sldId id="307"/>
            <p14:sldId id="309"/>
            <p14:sldId id="308"/>
            <p14:sldId id="341"/>
          </p14:sldIdLst>
        </p14:section>
        <p14:section name="Locality and Tiling" id="{4A3481C0-9D42-E044-8EBA-DDC2D6948BCD}">
          <p14:sldIdLst>
            <p14:sldId id="323"/>
            <p14:sldId id="311"/>
            <p14:sldId id="312"/>
            <p14:sldId id="313"/>
            <p14:sldId id="314"/>
            <p14:sldId id="327"/>
            <p14:sldId id="329"/>
            <p14:sldId id="330"/>
            <p14:sldId id="331"/>
            <p14:sldId id="332"/>
            <p14:sldId id="326"/>
            <p14:sldId id="333"/>
            <p14:sldId id="334"/>
            <p14:sldId id="335"/>
            <p14:sldId id="336"/>
            <p14:sldId id="337"/>
            <p14:sldId id="338"/>
            <p14:sldId id="339"/>
            <p14:sldId id="34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 autoAdjust="0"/>
    <p:restoredTop sz="94737" autoAdjust="0"/>
  </p:normalViewPr>
  <p:slideViewPr>
    <p:cSldViewPr snapToGrid="0" snapToObjects="1">
      <p:cViewPr>
        <p:scale>
          <a:sx n="100" d="100"/>
          <a:sy n="100" d="100"/>
        </p:scale>
        <p:origin x="-824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66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notesMaster" Target="notesMasters/notesMaster1.xml"/><Relationship Id="rId64" Type="http://schemas.openxmlformats.org/officeDocument/2006/relationships/handoutMaster" Target="handoutMasters/handoutMaster1.xml"/><Relationship Id="rId65" Type="http://schemas.openxmlformats.org/officeDocument/2006/relationships/printerSettings" Target="printerSettings/printerSettings1.bin"/><Relationship Id="rId66" Type="http://schemas.openxmlformats.org/officeDocument/2006/relationships/presProps" Target="presProps.xml"/><Relationship Id="rId67" Type="http://schemas.openxmlformats.org/officeDocument/2006/relationships/viewProps" Target="viewProps.xml"/><Relationship Id="rId68" Type="http://schemas.openxmlformats.org/officeDocument/2006/relationships/theme" Target="theme/theme1.xml"/><Relationship Id="rId69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71FA43-AD94-9347-B230-C3218513ED01}" type="datetimeFigureOut">
              <a:rPr lang="en-US" smtClean="0"/>
              <a:t>6/27/17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C8E871-AC91-4C43-B4A2-328430D0B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49910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82A987-A2C0-BC42-9D88-C51914FF700A}" type="datetimeFigureOut">
              <a:rPr lang="en-US" smtClean="0"/>
              <a:t>6/27/17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B996E2-DC2D-E146-A43F-5D3DFA2AD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2675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752600" cy="4876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2400">
              <a:latin typeface="Times New Roman" charset="0"/>
            </a:endParaRP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0" y="3733800"/>
            <a:ext cx="8763000" cy="1981200"/>
            <a:chOff x="0" y="2208"/>
            <a:chExt cx="5520" cy="1536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ltGray">
            <a:xfrm>
              <a:off x="624" y="2208"/>
              <a:ext cx="4896" cy="15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endParaRPr lang="en-US" sz="2400">
                <a:latin typeface="Times New Roman" charset="0"/>
              </a:endParaRP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white">
            <a:xfrm>
              <a:off x="654" y="2352"/>
              <a:ext cx="4818" cy="134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endParaRPr lang="en-US" sz="2400">
                <a:latin typeface="Times New Roman" charset="0"/>
              </a:endParaRPr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>
              <a:off x="0" y="3072"/>
              <a:ext cx="624" cy="0"/>
            </a:xfrm>
            <a:prstGeom prst="line">
              <a:avLst/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635000" y="533400"/>
            <a:ext cx="8077200" cy="304800"/>
            <a:chOff x="400" y="336"/>
            <a:chExt cx="5088" cy="192"/>
          </a:xfrm>
        </p:grpSpPr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3952" y="336"/>
              <a:ext cx="1536" cy="192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endParaRPr lang="en-US" sz="2400">
                <a:latin typeface="Times New Roman" charset="0"/>
              </a:endParaRPr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400" y="432"/>
              <a:ext cx="5088" cy="0"/>
            </a:xfrm>
            <a:prstGeom prst="line">
              <a:avLst/>
            </a:prstGeom>
            <a:noFill/>
            <a:ln w="444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9227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228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charset="2"/>
              <a:buNone/>
              <a:defRPr sz="24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EJCP 2017, June 29, Toulouse</a:t>
            </a: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D53274-B785-FF4A-AE70-EEACD95B7C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" name="Picture 1" descr="inr_logo_corpo_FR_coul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9060" y="-70688"/>
            <a:ext cx="1581730" cy="67686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EJCP 2017, June 29, Toulouse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AF2F90-48E3-0942-A6F2-32F7D09DCA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EJCP 2017, June 29, Toulouse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BE86AA-16CE-FE49-8CFC-3C7ED96C7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EJCP 2017, June 29, Toulouse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2E4A5F-E877-8E43-8C9A-36199942CC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77724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941763"/>
            <a:ext cx="77724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EJCP 2017, June 29, Toulouse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9CCBEC-6B9A-1646-AC0D-2D7B42C294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EJCP 2017, June 29, Toulouse</a:t>
            </a:r>
            <a:endParaRPr lang="en-US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078AAC-04B2-584D-BC64-EAB1C79EB7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EJCP 2017, June 29, Toulouse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6E33C1-D5B3-E448-B365-AF0A0547CC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EJCP 2017, June 29, Toulouse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798903-9293-D94F-AADD-B81D3D598B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EJCP 2017, June 29, Toulouse</a:t>
            </a: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0CF6E-0ACB-794C-A426-FB36466778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EJCP 2017, June 29, Toulouse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B8DD04-F2D1-5849-9ADD-9242E47CB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EJCP 2017, June 29, Toulouse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F0180-5980-3348-86F7-CF4A0F2461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EJCP 2017, June 29, Toulouse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0AD4D9-6426-904C-96F6-BA1C9E9AA3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EJCP 2017, June 29, Toulouse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861E0D-AF02-AB49-8440-DB7CA08B75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0" y="0"/>
            <a:ext cx="609600" cy="4876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2400">
              <a:latin typeface="Times New Roman" charset="0"/>
            </a:endParaRPr>
          </a:p>
        </p:txBody>
      </p:sp>
      <p:grpSp>
        <p:nvGrpSpPr>
          <p:cNvPr id="1027" name="Group 4"/>
          <p:cNvGrpSpPr>
            <a:grpSpLocks/>
          </p:cNvGrpSpPr>
          <p:nvPr/>
        </p:nvGrpSpPr>
        <p:grpSpPr bwMode="auto">
          <a:xfrm>
            <a:off x="381000" y="1417638"/>
            <a:ext cx="8305800" cy="182562"/>
            <a:chOff x="240" y="893"/>
            <a:chExt cx="5232" cy="115"/>
          </a:xfrm>
        </p:grpSpPr>
        <p:sp>
          <p:nvSpPr>
            <p:cNvPr id="8197" name="Rectangle 5"/>
            <p:cNvSpPr>
              <a:spLocks noChangeArrowheads="1"/>
            </p:cNvSpPr>
            <p:nvPr userDrawn="1"/>
          </p:nvSpPr>
          <p:spPr bwMode="auto">
            <a:xfrm>
              <a:off x="4320" y="893"/>
              <a:ext cx="1152" cy="115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endParaRPr lang="en-US" sz="2400">
                <a:latin typeface="Times New Roman" charset="0"/>
              </a:endParaRPr>
            </a:p>
          </p:txBody>
        </p:sp>
        <p:sp>
          <p:nvSpPr>
            <p:cNvPr id="8198" name="Line 6"/>
            <p:cNvSpPr>
              <a:spLocks noChangeShapeType="1"/>
            </p:cNvSpPr>
            <p:nvPr userDrawn="1"/>
          </p:nvSpPr>
          <p:spPr bwMode="auto">
            <a:xfrm>
              <a:off x="240" y="941"/>
              <a:ext cx="5232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8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02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EJCP 2017, June 29, Toulouse</a:t>
            </a:r>
            <a:endParaRPr lang="en-US"/>
          </a:p>
        </p:txBody>
      </p:sp>
      <p:sp>
        <p:nvSpPr>
          <p:cNvPr id="820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4770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pPr>
              <a:defRPr/>
            </a:pPr>
            <a:fld id="{EC42BCFD-D17A-EF4E-9A64-F3B99F6B30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pic>
        <p:nvPicPr>
          <p:cNvPr id="13" name="Picture 12" descr="inr_logo_corpo_FR_coul.pn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6867" y="6080362"/>
            <a:ext cx="1929641" cy="82574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  <p:sldLayoutId id="2147483866" r:id="rId11"/>
    <p:sldLayoutId id="2147483867" r:id="rId12"/>
    <p:sldLayoutId id="2147483868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Optima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Optima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Optima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Optima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Opti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Opti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Opti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Opti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charset="2"/>
        <a:buChar char="n"/>
        <a:defRPr sz="28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n"/>
        <a:defRPr sz="26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charset="2"/>
        <a:buChar char="n"/>
        <a:defRPr sz="23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1143000"/>
            <a:ext cx="6819900" cy="2209800"/>
          </a:xfrm>
        </p:spPr>
        <p:txBody>
          <a:bodyPr/>
          <a:lstStyle/>
          <a:p>
            <a:r>
              <a:rPr lang="en-US" sz="3200" dirty="0"/>
              <a:t>Research in Compilers and </a:t>
            </a:r>
            <a:br>
              <a:rPr lang="en-US" sz="3200" dirty="0"/>
            </a:br>
            <a:r>
              <a:rPr lang="en-US" sz="3200" dirty="0"/>
              <a:t>Introduction to Loop Transformations</a:t>
            </a:r>
            <a:br>
              <a:rPr lang="en-US" sz="3200" dirty="0"/>
            </a:br>
            <a:r>
              <a:rPr lang="en-US" sz="3200" dirty="0"/>
              <a:t>Part </a:t>
            </a:r>
            <a:r>
              <a:rPr lang="en-US" sz="3200" dirty="0" smtClean="0"/>
              <a:t>II: Compiler Optimizations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Tomofumi Yuki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44898" y="5879068"/>
            <a:ext cx="20542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EJCP </a:t>
            </a:r>
            <a:r>
              <a:rPr lang="en-US" dirty="0" smtClean="0"/>
              <a:t>2017</a:t>
            </a:r>
            <a:endParaRPr lang="en-US" dirty="0"/>
          </a:p>
          <a:p>
            <a:pPr algn="ctr"/>
            <a:r>
              <a:rPr lang="en-US" dirty="0"/>
              <a:t>June 29, </a:t>
            </a:r>
            <a:r>
              <a:rPr lang="en-US" dirty="0" smtClean="0"/>
              <a:t>Toulouse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229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Introduction</a:t>
            </a:r>
          </a:p>
          <a:p>
            <a:r>
              <a:rPr lang="en-US" dirty="0" smtClean="0"/>
              <a:t>Loop Parallelism and Dependences</a:t>
            </a:r>
          </a:p>
          <a:p>
            <a:r>
              <a:rPr lang="en-US" dirty="0" smtClean="0"/>
              <a:t>Dependence Tests</a:t>
            </a:r>
          </a:p>
          <a:p>
            <a:r>
              <a:rPr lang="en-US" dirty="0" smtClean="0"/>
              <a:t>Polyhedral Model</a:t>
            </a:r>
          </a:p>
          <a:p>
            <a:r>
              <a:rPr lang="en-US" dirty="0" smtClean="0"/>
              <a:t>Locality </a:t>
            </a:r>
            <a:r>
              <a:rPr lang="en-US" smtClean="0"/>
              <a:t>and Tiling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EJCP 2017, June 29, Toulouse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249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 Parallelism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“Simple” transformation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Not so simple to reason </a:t>
            </a:r>
            <a:r>
              <a:rPr lang="en-US" dirty="0"/>
              <a:t>a</a:t>
            </a:r>
            <a:r>
              <a:rPr lang="en-US" dirty="0" smtClean="0"/>
              <a:t>bout</a:t>
            </a:r>
          </a:p>
          <a:p>
            <a:pPr lvl="1"/>
            <a:r>
              <a:rPr lang="en-US" dirty="0" smtClean="0"/>
              <a:t>Legality</a:t>
            </a:r>
          </a:p>
          <a:p>
            <a:pPr lvl="1"/>
            <a:r>
              <a:rPr lang="en-US" dirty="0" smtClean="0"/>
              <a:t>Performance impacts</a:t>
            </a:r>
          </a:p>
          <a:p>
            <a:r>
              <a:rPr lang="en-US" dirty="0" smtClean="0"/>
              <a:t>More complicated cases</a:t>
            </a:r>
          </a:p>
          <a:p>
            <a:pPr lvl="1"/>
            <a:r>
              <a:rPr lang="en-US" dirty="0" smtClean="0"/>
              <a:t>Transform the loops to </a:t>
            </a:r>
            <a:r>
              <a:rPr lang="en-US" i="1" dirty="0" smtClean="0"/>
              <a:t>expose</a:t>
            </a:r>
            <a:r>
              <a:rPr lang="en-US" dirty="0" smtClean="0"/>
              <a:t> parallelism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79500" y="2298700"/>
            <a:ext cx="2816584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for (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=0;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&lt;N;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++)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S;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83200" y="2286000"/>
            <a:ext cx="323215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 err="1" smtClean="0">
                <a:latin typeface="Courier"/>
                <a:cs typeface="Courier"/>
              </a:rPr>
              <a:t>forall</a:t>
            </a:r>
            <a:r>
              <a:rPr lang="en-US" dirty="0" smtClean="0">
                <a:latin typeface="Courier"/>
                <a:cs typeface="Courier"/>
              </a:rPr>
              <a:t> (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=0;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&lt;N;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++)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S;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4191000" y="2387600"/>
            <a:ext cx="723900" cy="443131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EJCP 2017, June 29, Toulouse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728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Legality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there a parallel loop?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346200" y="2169467"/>
            <a:ext cx="5309980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for (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=0;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&lt;N;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++)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for (j=1; j&lt;M; j++) {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   A[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][j] = A[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][j-1] + B[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][j];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}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EJCP 2017, June 29, Toulouse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4236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Extended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Completely unroll the loops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346200" y="2169467"/>
            <a:ext cx="5309980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for (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=0;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&lt;</a:t>
            </a:r>
            <a:r>
              <a:rPr lang="en-US" b="1" dirty="0" smtClean="0">
                <a:latin typeface="Courier"/>
                <a:cs typeface="Courier"/>
              </a:rPr>
              <a:t>5</a:t>
            </a:r>
            <a:r>
              <a:rPr lang="en-US" dirty="0" smtClean="0">
                <a:latin typeface="Courier"/>
                <a:cs typeface="Courier"/>
              </a:rPr>
              <a:t>;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++)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for (j=1; j&lt;</a:t>
            </a:r>
            <a:r>
              <a:rPr lang="en-US" b="1" dirty="0" smtClean="0">
                <a:latin typeface="Courier"/>
                <a:cs typeface="Courier"/>
              </a:rPr>
              <a:t>4</a:t>
            </a:r>
            <a:r>
              <a:rPr lang="en-US" dirty="0" smtClean="0">
                <a:latin typeface="Courier"/>
                <a:cs typeface="Courier"/>
              </a:rPr>
              <a:t>; j++) {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   A[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][j] = A[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][j-1] + B[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][j];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76998" y="4008734"/>
            <a:ext cx="4139482" cy="20313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urier"/>
                <a:cs typeface="Courier"/>
              </a:rPr>
              <a:t>A[0][1] = A[0][0] + B[0][1];</a:t>
            </a:r>
            <a:endParaRPr lang="en-US" dirty="0">
              <a:latin typeface="Courier"/>
              <a:cs typeface="Courier"/>
            </a:endParaRPr>
          </a:p>
          <a:p>
            <a:pPr algn="ctr"/>
            <a:r>
              <a:rPr lang="en-US" dirty="0">
                <a:latin typeface="Courier"/>
                <a:cs typeface="Courier"/>
              </a:rPr>
              <a:t>A[0][2] = A[0][1] + B[0][2]</a:t>
            </a:r>
            <a:r>
              <a:rPr lang="en-US" dirty="0" smtClean="0">
                <a:latin typeface="Courier"/>
                <a:cs typeface="Courier"/>
              </a:rPr>
              <a:t>;</a:t>
            </a:r>
            <a:endParaRPr lang="en-US" dirty="0">
              <a:latin typeface="Courier"/>
              <a:cs typeface="Courier"/>
            </a:endParaRPr>
          </a:p>
          <a:p>
            <a:pPr algn="ctr"/>
            <a:r>
              <a:rPr lang="en-US" dirty="0">
                <a:latin typeface="Courier"/>
                <a:cs typeface="Courier"/>
              </a:rPr>
              <a:t>A[0]</a:t>
            </a:r>
            <a:r>
              <a:rPr lang="en-US" dirty="0" smtClean="0">
                <a:latin typeface="Courier"/>
                <a:cs typeface="Courier"/>
              </a:rPr>
              <a:t>[3] </a:t>
            </a:r>
            <a:r>
              <a:rPr lang="en-US" dirty="0">
                <a:latin typeface="Courier"/>
                <a:cs typeface="Courier"/>
              </a:rPr>
              <a:t>= A[0]</a:t>
            </a:r>
            <a:r>
              <a:rPr lang="en-US" dirty="0" smtClean="0">
                <a:latin typeface="Courier"/>
                <a:cs typeface="Courier"/>
              </a:rPr>
              <a:t>[2] </a:t>
            </a:r>
            <a:r>
              <a:rPr lang="en-US" dirty="0">
                <a:latin typeface="Courier"/>
                <a:cs typeface="Courier"/>
              </a:rPr>
              <a:t>+ B[0]</a:t>
            </a:r>
            <a:r>
              <a:rPr lang="en-US" dirty="0" smtClean="0">
                <a:latin typeface="Courier"/>
                <a:cs typeface="Courier"/>
              </a:rPr>
              <a:t>[3];</a:t>
            </a:r>
            <a:endParaRPr lang="en-US" dirty="0">
              <a:latin typeface="Courier"/>
              <a:cs typeface="Courier"/>
            </a:endParaRPr>
          </a:p>
          <a:p>
            <a:pPr algn="ctr"/>
            <a:r>
              <a:rPr lang="en-US" dirty="0">
                <a:latin typeface="Courier"/>
                <a:cs typeface="Courier"/>
              </a:rPr>
              <a:t>A</a:t>
            </a:r>
            <a:r>
              <a:rPr lang="en-US" dirty="0" smtClean="0">
                <a:latin typeface="Courier"/>
                <a:cs typeface="Courier"/>
              </a:rPr>
              <a:t>[1][1] </a:t>
            </a:r>
            <a:r>
              <a:rPr lang="en-US" dirty="0">
                <a:latin typeface="Courier"/>
                <a:cs typeface="Courier"/>
              </a:rPr>
              <a:t>= A</a:t>
            </a:r>
            <a:r>
              <a:rPr lang="en-US" dirty="0" smtClean="0">
                <a:latin typeface="Courier"/>
                <a:cs typeface="Courier"/>
              </a:rPr>
              <a:t>[1][0] </a:t>
            </a:r>
            <a:r>
              <a:rPr lang="en-US" dirty="0">
                <a:latin typeface="Courier"/>
                <a:cs typeface="Courier"/>
              </a:rPr>
              <a:t>+ B</a:t>
            </a:r>
            <a:r>
              <a:rPr lang="en-US" dirty="0" smtClean="0">
                <a:latin typeface="Courier"/>
                <a:cs typeface="Courier"/>
              </a:rPr>
              <a:t>[1][1];</a:t>
            </a:r>
            <a:endParaRPr lang="en-US" dirty="0">
              <a:latin typeface="Courier"/>
              <a:cs typeface="Courier"/>
            </a:endParaRPr>
          </a:p>
          <a:p>
            <a:pPr algn="ctr"/>
            <a:r>
              <a:rPr lang="en-US" dirty="0">
                <a:latin typeface="Courier"/>
                <a:cs typeface="Courier"/>
              </a:rPr>
              <a:t>A[1]</a:t>
            </a:r>
            <a:r>
              <a:rPr lang="en-US" dirty="0" smtClean="0">
                <a:latin typeface="Courier"/>
                <a:cs typeface="Courier"/>
              </a:rPr>
              <a:t>[2] </a:t>
            </a:r>
            <a:r>
              <a:rPr lang="en-US" dirty="0">
                <a:latin typeface="Courier"/>
                <a:cs typeface="Courier"/>
              </a:rPr>
              <a:t>= A[1]</a:t>
            </a:r>
            <a:r>
              <a:rPr lang="en-US" dirty="0" smtClean="0">
                <a:latin typeface="Courier"/>
                <a:cs typeface="Courier"/>
              </a:rPr>
              <a:t>[1] </a:t>
            </a:r>
            <a:r>
              <a:rPr lang="en-US" dirty="0">
                <a:latin typeface="Courier"/>
                <a:cs typeface="Courier"/>
              </a:rPr>
              <a:t>+ B[1]</a:t>
            </a:r>
            <a:r>
              <a:rPr lang="en-US" dirty="0" smtClean="0">
                <a:latin typeface="Courier"/>
                <a:cs typeface="Courier"/>
              </a:rPr>
              <a:t>[2];</a:t>
            </a:r>
            <a:endParaRPr lang="en-US" dirty="0">
              <a:latin typeface="Courier"/>
              <a:cs typeface="Courier"/>
            </a:endParaRPr>
          </a:p>
          <a:p>
            <a:pPr algn="ctr"/>
            <a:r>
              <a:rPr lang="en-US" dirty="0">
                <a:latin typeface="Courier"/>
                <a:cs typeface="Courier"/>
              </a:rPr>
              <a:t>A[1]</a:t>
            </a:r>
            <a:r>
              <a:rPr lang="en-US" dirty="0" smtClean="0">
                <a:latin typeface="Courier"/>
                <a:cs typeface="Courier"/>
              </a:rPr>
              <a:t>[3] </a:t>
            </a:r>
            <a:r>
              <a:rPr lang="en-US" dirty="0">
                <a:latin typeface="Courier"/>
                <a:cs typeface="Courier"/>
              </a:rPr>
              <a:t>= A[1]</a:t>
            </a:r>
            <a:r>
              <a:rPr lang="en-US" dirty="0" smtClean="0">
                <a:latin typeface="Courier"/>
                <a:cs typeface="Courier"/>
              </a:rPr>
              <a:t>[2] </a:t>
            </a:r>
            <a:r>
              <a:rPr lang="en-US" dirty="0">
                <a:latin typeface="Courier"/>
                <a:cs typeface="Courier"/>
              </a:rPr>
              <a:t>+ B[1]</a:t>
            </a:r>
            <a:r>
              <a:rPr lang="en-US" dirty="0" smtClean="0">
                <a:latin typeface="Courier"/>
                <a:cs typeface="Courier"/>
              </a:rPr>
              <a:t>[3];</a:t>
            </a:r>
          </a:p>
          <a:p>
            <a:pPr algn="ctr"/>
            <a:r>
              <a:rPr lang="en-US" dirty="0" smtClean="0">
                <a:latin typeface="Courier"/>
                <a:cs typeface="Courier"/>
              </a:rPr>
              <a:t>....</a:t>
            </a:r>
            <a:endParaRPr lang="en-US" dirty="0">
              <a:latin typeface="Courier"/>
              <a:cs typeface="Courier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3524250" y="4229100"/>
            <a:ext cx="361950" cy="1346200"/>
            <a:chOff x="3524250" y="4229100"/>
            <a:chExt cx="361950" cy="1346200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3530600" y="4229100"/>
              <a:ext cx="342900" cy="241300"/>
            </a:xfrm>
            <a:prstGeom prst="straightConnector1">
              <a:avLst/>
            </a:prstGeom>
            <a:ln w="38100" cmpd="sng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3530600" y="4508500"/>
              <a:ext cx="342900" cy="241300"/>
            </a:xfrm>
            <a:prstGeom prst="straightConnector1">
              <a:avLst/>
            </a:prstGeom>
            <a:ln w="38100" cmpd="sng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3543300" y="5060950"/>
              <a:ext cx="342900" cy="241300"/>
            </a:xfrm>
            <a:prstGeom prst="straightConnector1">
              <a:avLst/>
            </a:prstGeom>
            <a:ln w="38100" cmpd="sng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3524250" y="5334000"/>
              <a:ext cx="342900" cy="241300"/>
            </a:xfrm>
            <a:prstGeom prst="straightConnector1">
              <a:avLst/>
            </a:prstGeom>
            <a:ln w="38100" cmpd="sng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Down Arrow 15"/>
          <p:cNvSpPr/>
          <p:nvPr/>
        </p:nvSpPr>
        <p:spPr>
          <a:xfrm>
            <a:off x="3644900" y="3534896"/>
            <a:ext cx="1524000" cy="325904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EJCP 2017, June 29, Toulouse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9105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Extended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Completely unroll the loops</a:t>
            </a: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difficulty: program parameters</a:t>
            </a:r>
          </a:p>
          <a:p>
            <a:pPr lvl="1"/>
            <a:r>
              <a:rPr lang="en-US" dirty="0" smtClean="0"/>
              <a:t>its “easy” with DAG representation</a:t>
            </a:r>
          </a:p>
          <a:p>
            <a:pPr lvl="1"/>
            <a:r>
              <a:rPr lang="en-US" dirty="0" smtClean="0"/>
              <a:t>scalability issues</a:t>
            </a:r>
          </a:p>
          <a:p>
            <a:pPr lvl="1"/>
            <a:r>
              <a:rPr lang="en-US" dirty="0" smtClean="0"/>
              <a:t>what if parameters are not known?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346200" y="2169467"/>
            <a:ext cx="5309980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for (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=0;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&lt;N;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++)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for (j=1; j&lt;M; j++) {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   A[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][j] = A[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][j-1] + B[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][j];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}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EJCP 2017, June 29, Toulouse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201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Iteration Spaces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an abstraction for statement instances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346200" y="2169467"/>
            <a:ext cx="5309980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for (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=0;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&lt;N;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++)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for (j=1; j&lt;M; j++) {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   A[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][j] = A[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][j-1] + B[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][j];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}</a:t>
            </a:r>
          </a:p>
        </p:txBody>
      </p:sp>
      <p:sp>
        <p:nvSpPr>
          <p:cNvPr id="16" name="Down Arrow 15"/>
          <p:cNvSpPr/>
          <p:nvPr/>
        </p:nvSpPr>
        <p:spPr>
          <a:xfrm>
            <a:off x="3644900" y="3534896"/>
            <a:ext cx="1524000" cy="325904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8" name="Group 57"/>
          <p:cNvGrpSpPr/>
          <p:nvPr/>
        </p:nvGrpSpPr>
        <p:grpSpPr>
          <a:xfrm>
            <a:off x="1231900" y="3623230"/>
            <a:ext cx="3206088" cy="2447925"/>
            <a:chOff x="1594512" y="3683000"/>
            <a:chExt cx="3206088" cy="2447925"/>
          </a:xfrm>
        </p:grpSpPr>
        <p:cxnSp>
          <p:nvCxnSpPr>
            <p:cNvPr id="9" name="Straight Arrow Connector 8"/>
            <p:cNvCxnSpPr>
              <a:endCxn id="3" idx="2"/>
            </p:cNvCxnSpPr>
            <p:nvPr/>
          </p:nvCxnSpPr>
          <p:spPr>
            <a:xfrm>
              <a:off x="1917700" y="6130925"/>
              <a:ext cx="28829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flipV="1">
              <a:off x="1917700" y="3683000"/>
              <a:ext cx="0" cy="244792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4346906" y="5761593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latin typeface="Courier"/>
                  <a:cs typeface="Courier"/>
                </a:rPr>
                <a:t>i</a:t>
              </a:r>
              <a:endParaRPr lang="en-US" dirty="0">
                <a:latin typeface="Courier"/>
                <a:cs typeface="Courier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594512" y="3860800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ourier"/>
                  <a:cs typeface="Courier"/>
                </a:rPr>
                <a:t>j</a:t>
              </a:r>
              <a:endParaRPr lang="en-US" dirty="0">
                <a:latin typeface="Courier"/>
                <a:cs typeface="Courier"/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2298700" y="5651500"/>
              <a:ext cx="110093" cy="11009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2753796" y="5651500"/>
              <a:ext cx="110093" cy="11009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Oval 22"/>
            <p:cNvSpPr/>
            <p:nvPr/>
          </p:nvSpPr>
          <p:spPr>
            <a:xfrm>
              <a:off x="2298700" y="5194300"/>
              <a:ext cx="110093" cy="11009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Oval 23"/>
            <p:cNvSpPr/>
            <p:nvPr/>
          </p:nvSpPr>
          <p:spPr>
            <a:xfrm>
              <a:off x="2753796" y="5194300"/>
              <a:ext cx="110093" cy="11009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Oval 26"/>
            <p:cNvSpPr/>
            <p:nvPr/>
          </p:nvSpPr>
          <p:spPr>
            <a:xfrm>
              <a:off x="2298700" y="4737100"/>
              <a:ext cx="110093" cy="11009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Oval 27"/>
            <p:cNvSpPr/>
            <p:nvPr/>
          </p:nvSpPr>
          <p:spPr>
            <a:xfrm>
              <a:off x="2753796" y="4737100"/>
              <a:ext cx="110093" cy="11009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Oval 30"/>
            <p:cNvSpPr/>
            <p:nvPr/>
          </p:nvSpPr>
          <p:spPr>
            <a:xfrm>
              <a:off x="2298700" y="4279900"/>
              <a:ext cx="110093" cy="11009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Oval 31"/>
            <p:cNvSpPr/>
            <p:nvPr/>
          </p:nvSpPr>
          <p:spPr>
            <a:xfrm>
              <a:off x="2753796" y="4279900"/>
              <a:ext cx="110093" cy="11009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Oval 42"/>
            <p:cNvSpPr/>
            <p:nvPr/>
          </p:nvSpPr>
          <p:spPr>
            <a:xfrm>
              <a:off x="3211035" y="5651500"/>
              <a:ext cx="110093" cy="11009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3666131" y="5651500"/>
              <a:ext cx="110093" cy="11009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Oval 44"/>
            <p:cNvSpPr/>
            <p:nvPr/>
          </p:nvSpPr>
          <p:spPr>
            <a:xfrm>
              <a:off x="3211035" y="5194300"/>
              <a:ext cx="110093" cy="11009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Oval 45"/>
            <p:cNvSpPr/>
            <p:nvPr/>
          </p:nvSpPr>
          <p:spPr>
            <a:xfrm>
              <a:off x="3666131" y="5194300"/>
              <a:ext cx="110093" cy="11009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Oval 46"/>
            <p:cNvSpPr/>
            <p:nvPr/>
          </p:nvSpPr>
          <p:spPr>
            <a:xfrm>
              <a:off x="3211035" y="4737100"/>
              <a:ext cx="110093" cy="11009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Oval 47"/>
            <p:cNvSpPr/>
            <p:nvPr/>
          </p:nvSpPr>
          <p:spPr>
            <a:xfrm>
              <a:off x="3666131" y="4737100"/>
              <a:ext cx="110093" cy="11009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Oval 48"/>
            <p:cNvSpPr/>
            <p:nvPr/>
          </p:nvSpPr>
          <p:spPr>
            <a:xfrm>
              <a:off x="3211035" y="4279900"/>
              <a:ext cx="110093" cy="11009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Oval 49"/>
            <p:cNvSpPr/>
            <p:nvPr/>
          </p:nvSpPr>
          <p:spPr>
            <a:xfrm>
              <a:off x="3666131" y="4279900"/>
              <a:ext cx="110093" cy="11009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Oval 50"/>
            <p:cNvSpPr/>
            <p:nvPr/>
          </p:nvSpPr>
          <p:spPr>
            <a:xfrm>
              <a:off x="4123331" y="5651500"/>
              <a:ext cx="110093" cy="11009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Oval 51"/>
            <p:cNvSpPr/>
            <p:nvPr/>
          </p:nvSpPr>
          <p:spPr>
            <a:xfrm>
              <a:off x="4123331" y="5194300"/>
              <a:ext cx="110093" cy="11009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Oval 52"/>
            <p:cNvSpPr/>
            <p:nvPr/>
          </p:nvSpPr>
          <p:spPr>
            <a:xfrm>
              <a:off x="4123331" y="4737100"/>
              <a:ext cx="110093" cy="11009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Oval 53"/>
            <p:cNvSpPr/>
            <p:nvPr/>
          </p:nvSpPr>
          <p:spPr>
            <a:xfrm>
              <a:off x="4123331" y="4279900"/>
              <a:ext cx="110093" cy="11009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9" name="Content Placeholder 2"/>
          <p:cNvSpPr txBox="1">
            <a:spLocks/>
          </p:cNvSpPr>
          <p:nvPr/>
        </p:nvSpPr>
        <p:spPr bwMode="auto">
          <a:xfrm>
            <a:off x="4056988" y="4076698"/>
            <a:ext cx="4871112" cy="1943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charset="2"/>
              <a:buChar char="n"/>
              <a:defRPr sz="28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n"/>
              <a:defRPr sz="26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charset="2"/>
              <a:buChar char="n"/>
              <a:defRPr sz="23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lvl="1"/>
            <a:r>
              <a:rPr lang="en-US" dirty="0" smtClean="0"/>
              <a:t>instance = integer vector</a:t>
            </a:r>
          </a:p>
          <a:p>
            <a:pPr lvl="2"/>
            <a:r>
              <a:rPr lang="en-US" dirty="0">
                <a:latin typeface="Courier"/>
                <a:cs typeface="Courier"/>
              </a:rPr>
              <a:t>[</a:t>
            </a:r>
            <a:r>
              <a:rPr lang="en-US" dirty="0" err="1" smtClean="0">
                <a:latin typeface="Courier"/>
                <a:cs typeface="Courier"/>
              </a:rPr>
              <a:t>i,j</a:t>
            </a:r>
            <a:r>
              <a:rPr lang="en-US" dirty="0" smtClean="0">
                <a:latin typeface="Courier"/>
                <a:cs typeface="Courier"/>
              </a:rPr>
              <a:t>]</a:t>
            </a:r>
          </a:p>
          <a:p>
            <a:pPr lvl="1"/>
            <a:r>
              <a:rPr lang="en-US" dirty="0" smtClean="0"/>
              <a:t>space = integer set</a:t>
            </a:r>
          </a:p>
          <a:p>
            <a:pPr lvl="2"/>
            <a:r>
              <a:rPr lang="en-US" dirty="0"/>
              <a:t>0</a:t>
            </a:r>
            <a:r>
              <a:rPr lang="en-US" dirty="0" smtClean="0"/>
              <a:t>≤i&lt;N and </a:t>
            </a:r>
            <a:r>
              <a:rPr lang="en-US" dirty="0"/>
              <a:t>1</a:t>
            </a:r>
            <a:r>
              <a:rPr lang="en-US" dirty="0" smtClean="0"/>
              <a:t>≤j&lt;M</a:t>
            </a:r>
          </a:p>
          <a:p>
            <a:endParaRPr lang="en-US" dirty="0"/>
          </a:p>
        </p:txBody>
      </p:sp>
      <p:grpSp>
        <p:nvGrpSpPr>
          <p:cNvPr id="84" name="Group 83"/>
          <p:cNvGrpSpPr/>
          <p:nvPr/>
        </p:nvGrpSpPr>
        <p:grpSpPr>
          <a:xfrm>
            <a:off x="1991135" y="4330223"/>
            <a:ext cx="1812203" cy="1261507"/>
            <a:chOff x="1991135" y="4330223"/>
            <a:chExt cx="1812203" cy="1261507"/>
          </a:xfrm>
        </p:grpSpPr>
        <p:cxnSp>
          <p:nvCxnSpPr>
            <p:cNvPr id="63" name="Straight Arrow Connector 62"/>
            <p:cNvCxnSpPr>
              <a:stCxn id="21" idx="0"/>
              <a:endCxn id="23" idx="4"/>
            </p:cNvCxnSpPr>
            <p:nvPr/>
          </p:nvCxnSpPr>
          <p:spPr>
            <a:xfrm flipV="1">
              <a:off x="1991135" y="5244623"/>
              <a:ext cx="0" cy="347107"/>
            </a:xfrm>
            <a:prstGeom prst="straightConnector1">
              <a:avLst/>
            </a:prstGeom>
            <a:ln w="38100" cmpd="sng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/>
            <p:nvPr/>
          </p:nvCxnSpPr>
          <p:spPr>
            <a:xfrm flipV="1">
              <a:off x="1991135" y="4787423"/>
              <a:ext cx="0" cy="347107"/>
            </a:xfrm>
            <a:prstGeom prst="straightConnector1">
              <a:avLst/>
            </a:prstGeom>
            <a:ln w="38100" cmpd="sng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/>
            <p:nvPr/>
          </p:nvCxnSpPr>
          <p:spPr>
            <a:xfrm flipV="1">
              <a:off x="1991135" y="4330223"/>
              <a:ext cx="0" cy="347107"/>
            </a:xfrm>
            <a:prstGeom prst="straightConnector1">
              <a:avLst/>
            </a:prstGeom>
            <a:ln w="38100" cmpd="sng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/>
            <p:nvPr/>
          </p:nvCxnSpPr>
          <p:spPr>
            <a:xfrm flipV="1">
              <a:off x="2437777" y="5244623"/>
              <a:ext cx="0" cy="347107"/>
            </a:xfrm>
            <a:prstGeom prst="straightConnector1">
              <a:avLst/>
            </a:prstGeom>
            <a:ln w="38100" cmpd="sng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/>
            <p:nvPr/>
          </p:nvCxnSpPr>
          <p:spPr>
            <a:xfrm flipV="1">
              <a:off x="2437777" y="4787423"/>
              <a:ext cx="0" cy="347107"/>
            </a:xfrm>
            <a:prstGeom prst="straightConnector1">
              <a:avLst/>
            </a:prstGeom>
            <a:ln w="38100" cmpd="sng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/>
            <p:nvPr/>
          </p:nvCxnSpPr>
          <p:spPr>
            <a:xfrm flipV="1">
              <a:off x="2437777" y="4330223"/>
              <a:ext cx="0" cy="347107"/>
            </a:xfrm>
            <a:prstGeom prst="straightConnector1">
              <a:avLst/>
            </a:prstGeom>
            <a:ln w="38100" cmpd="sng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/>
            <p:nvPr/>
          </p:nvCxnSpPr>
          <p:spPr>
            <a:xfrm flipV="1">
              <a:off x="2898600" y="5244623"/>
              <a:ext cx="0" cy="347107"/>
            </a:xfrm>
            <a:prstGeom prst="straightConnector1">
              <a:avLst/>
            </a:prstGeom>
            <a:ln w="38100" cmpd="sng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/>
            <p:nvPr/>
          </p:nvCxnSpPr>
          <p:spPr>
            <a:xfrm flipV="1">
              <a:off x="2898600" y="4787423"/>
              <a:ext cx="0" cy="347107"/>
            </a:xfrm>
            <a:prstGeom prst="straightConnector1">
              <a:avLst/>
            </a:prstGeom>
            <a:ln w="38100" cmpd="sng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/>
            <p:nvPr/>
          </p:nvCxnSpPr>
          <p:spPr>
            <a:xfrm flipV="1">
              <a:off x="2898600" y="4330223"/>
              <a:ext cx="0" cy="347107"/>
            </a:xfrm>
            <a:prstGeom prst="straightConnector1">
              <a:avLst/>
            </a:prstGeom>
            <a:ln w="38100" cmpd="sng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Arrow Connector 77"/>
            <p:cNvCxnSpPr/>
            <p:nvPr/>
          </p:nvCxnSpPr>
          <p:spPr>
            <a:xfrm flipV="1">
              <a:off x="3357319" y="5244623"/>
              <a:ext cx="0" cy="347107"/>
            </a:xfrm>
            <a:prstGeom prst="straightConnector1">
              <a:avLst/>
            </a:prstGeom>
            <a:ln w="38100" cmpd="sng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Arrow Connector 78"/>
            <p:cNvCxnSpPr/>
            <p:nvPr/>
          </p:nvCxnSpPr>
          <p:spPr>
            <a:xfrm flipV="1">
              <a:off x="3357319" y="4787423"/>
              <a:ext cx="0" cy="347107"/>
            </a:xfrm>
            <a:prstGeom prst="straightConnector1">
              <a:avLst/>
            </a:prstGeom>
            <a:ln w="38100" cmpd="sng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Arrow Connector 79"/>
            <p:cNvCxnSpPr/>
            <p:nvPr/>
          </p:nvCxnSpPr>
          <p:spPr>
            <a:xfrm flipV="1">
              <a:off x="3357319" y="4330223"/>
              <a:ext cx="0" cy="347107"/>
            </a:xfrm>
            <a:prstGeom prst="straightConnector1">
              <a:avLst/>
            </a:prstGeom>
            <a:ln w="38100" cmpd="sng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Arrow Connector 80"/>
            <p:cNvCxnSpPr/>
            <p:nvPr/>
          </p:nvCxnSpPr>
          <p:spPr>
            <a:xfrm flipV="1">
              <a:off x="3803338" y="5244623"/>
              <a:ext cx="0" cy="347107"/>
            </a:xfrm>
            <a:prstGeom prst="straightConnector1">
              <a:avLst/>
            </a:prstGeom>
            <a:ln w="38100" cmpd="sng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Arrow Connector 81"/>
            <p:cNvCxnSpPr/>
            <p:nvPr/>
          </p:nvCxnSpPr>
          <p:spPr>
            <a:xfrm flipV="1">
              <a:off x="3803338" y="4787423"/>
              <a:ext cx="0" cy="347107"/>
            </a:xfrm>
            <a:prstGeom prst="straightConnector1">
              <a:avLst/>
            </a:prstGeom>
            <a:ln w="38100" cmpd="sng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/>
            <p:nvPr/>
          </p:nvCxnSpPr>
          <p:spPr>
            <a:xfrm flipV="1">
              <a:off x="3803338" y="4330223"/>
              <a:ext cx="0" cy="347107"/>
            </a:xfrm>
            <a:prstGeom prst="straightConnector1">
              <a:avLst/>
            </a:prstGeom>
            <a:ln w="38100" cmpd="sng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EJCP 2017, June 29, Toulouse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9498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Express relations between statements</a:t>
            </a:r>
          </a:p>
          <a:p>
            <a:pPr lvl="1"/>
            <a:r>
              <a:rPr lang="en-US" dirty="0" smtClean="0"/>
              <a:t>flow (true) dependence</a:t>
            </a:r>
          </a:p>
          <a:p>
            <a:pPr lvl="2"/>
            <a:r>
              <a:rPr lang="en-US" dirty="0" smtClean="0"/>
              <a:t>RAW</a:t>
            </a:r>
          </a:p>
          <a:p>
            <a:pPr lvl="1"/>
            <a:r>
              <a:rPr lang="en-US" dirty="0" smtClean="0"/>
              <a:t>anti-dependence</a:t>
            </a:r>
          </a:p>
          <a:p>
            <a:pPr lvl="2"/>
            <a:r>
              <a:rPr lang="en-US" dirty="0" smtClean="0"/>
              <a:t>WAR</a:t>
            </a:r>
          </a:p>
          <a:p>
            <a:pPr lvl="1"/>
            <a:r>
              <a:rPr lang="en-US" dirty="0" smtClean="0"/>
              <a:t>output dependence</a:t>
            </a:r>
          </a:p>
          <a:p>
            <a:pPr lvl="2"/>
            <a:r>
              <a:rPr lang="en-US" dirty="0" smtClean="0"/>
              <a:t>WAW</a:t>
            </a:r>
            <a:endParaRPr lang="en-US" dirty="0"/>
          </a:p>
          <a:p>
            <a:pPr lvl="1"/>
            <a:r>
              <a:rPr lang="en-US" dirty="0" smtClean="0"/>
              <a:t>input dependence</a:t>
            </a:r>
          </a:p>
          <a:p>
            <a:pPr lvl="2"/>
            <a:r>
              <a:rPr lang="en-US" dirty="0" smtClean="0"/>
              <a:t>RAR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31900" y="2133600"/>
            <a:ext cx="4089400" cy="92333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EJCP 2017, June 29, Toulouse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3586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Dependence Abstractions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Distance Vector</a:t>
            </a:r>
          </a:p>
          <a:p>
            <a:pPr lvl="1"/>
            <a:r>
              <a:rPr lang="en-US" i="1" dirty="0" smtClean="0"/>
              <a:t>distance</a:t>
            </a:r>
            <a:r>
              <a:rPr lang="en-US" dirty="0" smtClean="0"/>
              <a:t> between write and read</a:t>
            </a:r>
          </a:p>
          <a:p>
            <a:pPr lvl="1"/>
            <a:r>
              <a:rPr lang="en-US" dirty="0" smtClean="0">
                <a:latin typeface="Courier"/>
                <a:cs typeface="Courier"/>
              </a:rPr>
              <a:t>[</a:t>
            </a:r>
            <a:r>
              <a:rPr lang="en-US" dirty="0" err="1" smtClean="0">
                <a:latin typeface="Courier"/>
                <a:cs typeface="Courier"/>
              </a:rPr>
              <a:t>i,j</a:t>
            </a:r>
            <a:r>
              <a:rPr lang="en-US" dirty="0" smtClean="0">
                <a:latin typeface="Courier"/>
                <a:cs typeface="Courier"/>
              </a:rPr>
              <a:t>] + </a:t>
            </a:r>
            <a:r>
              <a:rPr lang="en-US" b="1" dirty="0" smtClean="0">
                <a:latin typeface="Courier"/>
                <a:cs typeface="Courier"/>
              </a:rPr>
              <a:t>c</a:t>
            </a:r>
          </a:p>
          <a:p>
            <a:pPr lvl="1"/>
            <a:r>
              <a:rPr lang="en-US" dirty="0"/>
              <a:t>e.g.</a:t>
            </a:r>
            <a:r>
              <a:rPr lang="en-US" dirty="0" smtClean="0"/>
              <a:t>,</a:t>
            </a:r>
            <a:r>
              <a:rPr lang="en-US" dirty="0"/>
              <a:t> </a:t>
            </a:r>
            <a:r>
              <a:rPr lang="en-US" dirty="0" smtClean="0">
                <a:latin typeface="Courier"/>
                <a:cs typeface="Courier"/>
              </a:rPr>
              <a:t>[0,1]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Direction Vector</a:t>
            </a:r>
          </a:p>
          <a:p>
            <a:pPr lvl="1"/>
            <a:r>
              <a:rPr lang="en-US" i="1" dirty="0" smtClean="0"/>
              <a:t>direction</a:t>
            </a:r>
            <a:r>
              <a:rPr lang="en-US" dirty="0" smtClean="0"/>
              <a:t> of the instance that uses the value</a:t>
            </a:r>
          </a:p>
          <a:p>
            <a:pPr lvl="2"/>
            <a:r>
              <a:rPr lang="en-US" dirty="0" smtClean="0"/>
              <a:t>one of </a:t>
            </a:r>
            <a:r>
              <a:rPr lang="en-US" dirty="0" smtClean="0">
                <a:latin typeface="Courier"/>
                <a:cs typeface="Courier"/>
              </a:rPr>
              <a:t>&lt;</a:t>
            </a:r>
            <a:r>
              <a:rPr lang="en-US" dirty="0" smtClean="0"/>
              <a:t>, </a:t>
            </a:r>
            <a:r>
              <a:rPr lang="en-US" dirty="0" smtClean="0">
                <a:latin typeface="Courier"/>
                <a:cs typeface="Courier"/>
              </a:rPr>
              <a:t>&gt;</a:t>
            </a:r>
            <a:r>
              <a:rPr lang="en-US" dirty="0" smtClean="0"/>
              <a:t>, </a:t>
            </a:r>
            <a:r>
              <a:rPr lang="en-US" dirty="0" smtClean="0">
                <a:latin typeface="Courier"/>
                <a:cs typeface="Courier"/>
              </a:rPr>
              <a:t>≤</a:t>
            </a:r>
            <a:r>
              <a:rPr lang="en-US" dirty="0" smtClean="0"/>
              <a:t>, </a:t>
            </a:r>
            <a:r>
              <a:rPr lang="en-US" dirty="0" smtClean="0">
                <a:latin typeface="Courier"/>
                <a:cs typeface="Courier"/>
              </a:rPr>
              <a:t>≥</a:t>
            </a:r>
            <a:r>
              <a:rPr lang="en-US" dirty="0" smtClean="0"/>
              <a:t>, </a:t>
            </a:r>
            <a:r>
              <a:rPr lang="en-US" dirty="0" smtClean="0">
                <a:latin typeface="Courier"/>
                <a:cs typeface="Courier"/>
              </a:rPr>
              <a:t>=</a:t>
            </a:r>
            <a:r>
              <a:rPr lang="en-US" dirty="0" smtClean="0"/>
              <a:t>, </a:t>
            </a:r>
            <a:r>
              <a:rPr lang="en-US" dirty="0" smtClean="0">
                <a:latin typeface="Courier"/>
                <a:cs typeface="Courier"/>
              </a:rPr>
              <a:t>*</a:t>
            </a:r>
          </a:p>
          <a:p>
            <a:pPr lvl="1"/>
            <a:r>
              <a:rPr lang="en-US" dirty="0" smtClean="0"/>
              <a:t>e.g., </a:t>
            </a:r>
            <a:r>
              <a:rPr lang="en-US" dirty="0" smtClean="0">
                <a:latin typeface="Courier"/>
                <a:cs typeface="Courier"/>
              </a:rPr>
              <a:t>[0,&lt;]</a:t>
            </a:r>
            <a:endParaRPr lang="en-US" dirty="0" smtClean="0">
              <a:cs typeface="Courier"/>
            </a:endParaRPr>
          </a:p>
          <a:p>
            <a:pPr lvl="1"/>
            <a:r>
              <a:rPr lang="en-US" dirty="0" smtClean="0"/>
              <a:t>less precise, but sometimes sufficient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EJCP 2017, June 29, Toulouse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530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Direction Vector 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329304" y="2330102"/>
            <a:ext cx="5032936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for (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=0;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&lt;N;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++)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for (j=0; j&lt;M; j++)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   A[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][j] = A[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][0] + B[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][j];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231900" y="3534330"/>
            <a:ext cx="3206088" cy="2447925"/>
            <a:chOff x="1594512" y="3683000"/>
            <a:chExt cx="3206088" cy="2447925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1917700" y="6130925"/>
              <a:ext cx="28829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flipV="1">
              <a:off x="1917700" y="3683000"/>
              <a:ext cx="0" cy="244792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4346906" y="5761593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latin typeface="Courier"/>
                  <a:cs typeface="Courier"/>
                </a:rPr>
                <a:t>i</a:t>
              </a:r>
              <a:endParaRPr lang="en-US" dirty="0">
                <a:latin typeface="Courier"/>
                <a:cs typeface="Courier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594512" y="3860800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ourier"/>
                  <a:cs typeface="Courier"/>
                </a:rPr>
                <a:t>j</a:t>
              </a:r>
              <a:endParaRPr lang="en-US" dirty="0">
                <a:latin typeface="Courier"/>
                <a:cs typeface="Courier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2298700" y="5651500"/>
              <a:ext cx="110093" cy="11009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2753796" y="5651500"/>
              <a:ext cx="110093" cy="11009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Oval 13"/>
            <p:cNvSpPr/>
            <p:nvPr/>
          </p:nvSpPr>
          <p:spPr>
            <a:xfrm>
              <a:off x="2298700" y="5194300"/>
              <a:ext cx="110093" cy="11009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Oval 14"/>
            <p:cNvSpPr/>
            <p:nvPr/>
          </p:nvSpPr>
          <p:spPr>
            <a:xfrm>
              <a:off x="2753796" y="5194300"/>
              <a:ext cx="110093" cy="11009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Oval 15"/>
            <p:cNvSpPr/>
            <p:nvPr/>
          </p:nvSpPr>
          <p:spPr>
            <a:xfrm>
              <a:off x="2298700" y="4737100"/>
              <a:ext cx="110093" cy="11009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Oval 16"/>
            <p:cNvSpPr/>
            <p:nvPr/>
          </p:nvSpPr>
          <p:spPr>
            <a:xfrm>
              <a:off x="2753796" y="4737100"/>
              <a:ext cx="110093" cy="11009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Oval 17"/>
            <p:cNvSpPr/>
            <p:nvPr/>
          </p:nvSpPr>
          <p:spPr>
            <a:xfrm>
              <a:off x="2298700" y="4279900"/>
              <a:ext cx="110093" cy="11009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Oval 18"/>
            <p:cNvSpPr/>
            <p:nvPr/>
          </p:nvSpPr>
          <p:spPr>
            <a:xfrm>
              <a:off x="2753796" y="4279900"/>
              <a:ext cx="110093" cy="11009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Oval 19"/>
            <p:cNvSpPr/>
            <p:nvPr/>
          </p:nvSpPr>
          <p:spPr>
            <a:xfrm>
              <a:off x="3211035" y="5651500"/>
              <a:ext cx="110093" cy="11009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3666131" y="5651500"/>
              <a:ext cx="110093" cy="11009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Oval 21"/>
            <p:cNvSpPr/>
            <p:nvPr/>
          </p:nvSpPr>
          <p:spPr>
            <a:xfrm>
              <a:off x="3211035" y="5194300"/>
              <a:ext cx="110093" cy="11009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Oval 22"/>
            <p:cNvSpPr/>
            <p:nvPr/>
          </p:nvSpPr>
          <p:spPr>
            <a:xfrm>
              <a:off x="3666131" y="5194300"/>
              <a:ext cx="110093" cy="11009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Oval 23"/>
            <p:cNvSpPr/>
            <p:nvPr/>
          </p:nvSpPr>
          <p:spPr>
            <a:xfrm>
              <a:off x="3211035" y="4737100"/>
              <a:ext cx="110093" cy="11009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Oval 24"/>
            <p:cNvSpPr/>
            <p:nvPr/>
          </p:nvSpPr>
          <p:spPr>
            <a:xfrm>
              <a:off x="3666131" y="4737100"/>
              <a:ext cx="110093" cy="11009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Oval 25"/>
            <p:cNvSpPr/>
            <p:nvPr/>
          </p:nvSpPr>
          <p:spPr>
            <a:xfrm>
              <a:off x="3211035" y="4279900"/>
              <a:ext cx="110093" cy="11009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Oval 26"/>
            <p:cNvSpPr/>
            <p:nvPr/>
          </p:nvSpPr>
          <p:spPr>
            <a:xfrm>
              <a:off x="3666131" y="4279900"/>
              <a:ext cx="110093" cy="11009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Oval 27"/>
            <p:cNvSpPr/>
            <p:nvPr/>
          </p:nvSpPr>
          <p:spPr>
            <a:xfrm>
              <a:off x="4123331" y="5651500"/>
              <a:ext cx="110093" cy="11009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Oval 28"/>
            <p:cNvSpPr/>
            <p:nvPr/>
          </p:nvSpPr>
          <p:spPr>
            <a:xfrm>
              <a:off x="4123331" y="5194300"/>
              <a:ext cx="110093" cy="11009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Oval 29"/>
            <p:cNvSpPr/>
            <p:nvPr/>
          </p:nvSpPr>
          <p:spPr>
            <a:xfrm>
              <a:off x="4123331" y="4737100"/>
              <a:ext cx="110093" cy="11009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Oval 30"/>
            <p:cNvSpPr/>
            <p:nvPr/>
          </p:nvSpPr>
          <p:spPr>
            <a:xfrm>
              <a:off x="4123331" y="4279900"/>
              <a:ext cx="110093" cy="11009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cxnSp>
        <p:nvCxnSpPr>
          <p:cNvPr id="33" name="Curved Connector 32"/>
          <p:cNvCxnSpPr>
            <a:stCxn id="12" idx="2"/>
            <a:endCxn id="16" idx="2"/>
          </p:cNvCxnSpPr>
          <p:nvPr/>
        </p:nvCxnSpPr>
        <p:spPr>
          <a:xfrm rot="10800000">
            <a:off x="1936088" y="4643477"/>
            <a:ext cx="12700" cy="914400"/>
          </a:xfrm>
          <a:prstGeom prst="curvedConnector3">
            <a:avLst>
              <a:gd name="adj1" fmla="val 1100000"/>
            </a:avLst>
          </a:prstGeom>
          <a:ln w="381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Curved Connector 35"/>
          <p:cNvCxnSpPr>
            <a:stCxn id="12" idx="2"/>
            <a:endCxn id="18" idx="2"/>
          </p:cNvCxnSpPr>
          <p:nvPr/>
        </p:nvCxnSpPr>
        <p:spPr>
          <a:xfrm rot="10800000">
            <a:off x="1936088" y="4186277"/>
            <a:ext cx="12700" cy="1371600"/>
          </a:xfrm>
          <a:prstGeom prst="curvedConnector3">
            <a:avLst>
              <a:gd name="adj1" fmla="val 1800000"/>
            </a:avLst>
          </a:prstGeom>
          <a:ln w="381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12" idx="0"/>
            <a:endCxn id="14" idx="4"/>
          </p:cNvCxnSpPr>
          <p:nvPr/>
        </p:nvCxnSpPr>
        <p:spPr>
          <a:xfrm flipV="1">
            <a:off x="1991135" y="5155723"/>
            <a:ext cx="0" cy="347107"/>
          </a:xfrm>
          <a:prstGeom prst="straightConnector1">
            <a:avLst/>
          </a:prstGeom>
          <a:ln w="381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Curved Connector 42"/>
          <p:cNvCxnSpPr/>
          <p:nvPr/>
        </p:nvCxnSpPr>
        <p:spPr>
          <a:xfrm rot="10800000">
            <a:off x="2391184" y="4643477"/>
            <a:ext cx="12700" cy="914400"/>
          </a:xfrm>
          <a:prstGeom prst="curvedConnector3">
            <a:avLst>
              <a:gd name="adj1" fmla="val 1100000"/>
            </a:avLst>
          </a:prstGeom>
          <a:ln w="381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Curved Connector 43"/>
          <p:cNvCxnSpPr/>
          <p:nvPr/>
        </p:nvCxnSpPr>
        <p:spPr>
          <a:xfrm rot="10800000">
            <a:off x="2391184" y="4186277"/>
            <a:ext cx="12700" cy="1371600"/>
          </a:xfrm>
          <a:prstGeom prst="curvedConnector3">
            <a:avLst>
              <a:gd name="adj1" fmla="val 1800000"/>
            </a:avLst>
          </a:prstGeom>
          <a:ln w="381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2446231" y="5155723"/>
            <a:ext cx="0" cy="347107"/>
          </a:xfrm>
          <a:prstGeom prst="straightConnector1">
            <a:avLst/>
          </a:prstGeom>
          <a:ln w="381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Curved Connector 45"/>
          <p:cNvCxnSpPr/>
          <p:nvPr/>
        </p:nvCxnSpPr>
        <p:spPr>
          <a:xfrm rot="10800000">
            <a:off x="2848423" y="4643477"/>
            <a:ext cx="12700" cy="914400"/>
          </a:xfrm>
          <a:prstGeom prst="curvedConnector3">
            <a:avLst>
              <a:gd name="adj1" fmla="val 1100000"/>
            </a:avLst>
          </a:prstGeom>
          <a:ln w="381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Curved Connector 46"/>
          <p:cNvCxnSpPr/>
          <p:nvPr/>
        </p:nvCxnSpPr>
        <p:spPr>
          <a:xfrm rot="10800000">
            <a:off x="2848423" y="4186277"/>
            <a:ext cx="12700" cy="1371600"/>
          </a:xfrm>
          <a:prstGeom prst="curvedConnector3">
            <a:avLst>
              <a:gd name="adj1" fmla="val 1800000"/>
            </a:avLst>
          </a:prstGeom>
          <a:ln w="381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V="1">
            <a:off x="2903470" y="5155723"/>
            <a:ext cx="0" cy="347107"/>
          </a:xfrm>
          <a:prstGeom prst="straightConnector1">
            <a:avLst/>
          </a:prstGeom>
          <a:ln w="381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Curved Connector 48"/>
          <p:cNvCxnSpPr/>
          <p:nvPr/>
        </p:nvCxnSpPr>
        <p:spPr>
          <a:xfrm rot="10800000">
            <a:off x="3316219" y="4639230"/>
            <a:ext cx="12700" cy="914400"/>
          </a:xfrm>
          <a:prstGeom prst="curvedConnector3">
            <a:avLst>
              <a:gd name="adj1" fmla="val 1100000"/>
            </a:avLst>
          </a:prstGeom>
          <a:ln w="381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Curved Connector 49"/>
          <p:cNvCxnSpPr/>
          <p:nvPr/>
        </p:nvCxnSpPr>
        <p:spPr>
          <a:xfrm rot="10800000">
            <a:off x="3316219" y="4182030"/>
            <a:ext cx="12700" cy="1371600"/>
          </a:xfrm>
          <a:prstGeom prst="curvedConnector3">
            <a:avLst>
              <a:gd name="adj1" fmla="val 1800000"/>
            </a:avLst>
          </a:prstGeom>
          <a:ln w="381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V="1">
            <a:off x="3358566" y="5151476"/>
            <a:ext cx="0" cy="347107"/>
          </a:xfrm>
          <a:prstGeom prst="straightConnector1">
            <a:avLst/>
          </a:prstGeom>
          <a:ln w="381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Curved Connector 54"/>
          <p:cNvCxnSpPr/>
          <p:nvPr/>
        </p:nvCxnSpPr>
        <p:spPr>
          <a:xfrm rot="10800000">
            <a:off x="3760719" y="4639230"/>
            <a:ext cx="12700" cy="914400"/>
          </a:xfrm>
          <a:prstGeom prst="curvedConnector3">
            <a:avLst>
              <a:gd name="adj1" fmla="val 1100000"/>
            </a:avLst>
          </a:prstGeom>
          <a:ln w="381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Curved Connector 55"/>
          <p:cNvCxnSpPr/>
          <p:nvPr/>
        </p:nvCxnSpPr>
        <p:spPr>
          <a:xfrm rot="10800000">
            <a:off x="3760719" y="4182030"/>
            <a:ext cx="12700" cy="1371600"/>
          </a:xfrm>
          <a:prstGeom prst="curvedConnector3">
            <a:avLst>
              <a:gd name="adj1" fmla="val 1800000"/>
            </a:avLst>
          </a:prstGeom>
          <a:ln w="381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V="1">
            <a:off x="3815766" y="5151476"/>
            <a:ext cx="0" cy="347107"/>
          </a:xfrm>
          <a:prstGeom prst="straightConnector1">
            <a:avLst/>
          </a:prstGeom>
          <a:ln w="381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Content Placeholder 2"/>
          <p:cNvSpPr txBox="1">
            <a:spLocks/>
          </p:cNvSpPr>
          <p:nvPr/>
        </p:nvSpPr>
        <p:spPr bwMode="auto">
          <a:xfrm>
            <a:off x="4056988" y="4076698"/>
            <a:ext cx="4871112" cy="1943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charset="2"/>
              <a:buChar char="n"/>
              <a:defRPr sz="28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n"/>
              <a:defRPr sz="26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charset="2"/>
              <a:buChar char="n"/>
              <a:defRPr sz="23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lvl="1"/>
            <a:r>
              <a:rPr lang="en-US" dirty="0" smtClean="0"/>
              <a:t>distance vector</a:t>
            </a:r>
          </a:p>
          <a:p>
            <a:pPr lvl="2"/>
            <a:r>
              <a:rPr lang="en-US" dirty="0" smtClean="0">
                <a:latin typeface="Courier"/>
                <a:cs typeface="Courier"/>
              </a:rPr>
              <a:t>[0,1], [0,2], [0,3]</a:t>
            </a:r>
          </a:p>
          <a:p>
            <a:pPr lvl="1"/>
            <a:r>
              <a:rPr lang="en-US" dirty="0" smtClean="0"/>
              <a:t>direction vector</a:t>
            </a:r>
          </a:p>
          <a:p>
            <a:pPr lvl="2"/>
            <a:r>
              <a:rPr lang="en-US" dirty="0">
                <a:latin typeface="Courier"/>
                <a:cs typeface="Courier"/>
              </a:rPr>
              <a:t>[0</a:t>
            </a:r>
            <a:r>
              <a:rPr lang="en-US" dirty="0" smtClean="0">
                <a:latin typeface="Courier"/>
                <a:cs typeface="Courier"/>
              </a:rPr>
              <a:t>,&lt;]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EJCP 2017, June 29, Toulouse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241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Direction Vector 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329304" y="2330102"/>
            <a:ext cx="5587024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for (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=1;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&lt;N;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++)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for (j=0; j&lt;M; j++)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   A[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][j] = A[i-1][j+1] + B[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][j];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231900" y="3534330"/>
            <a:ext cx="3206088" cy="2447925"/>
            <a:chOff x="1594512" y="3683000"/>
            <a:chExt cx="3206088" cy="2447925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1917700" y="6130925"/>
              <a:ext cx="28829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flipV="1">
              <a:off x="1917700" y="3683000"/>
              <a:ext cx="0" cy="244792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4346906" y="5761593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latin typeface="Courier"/>
                  <a:cs typeface="Courier"/>
                </a:rPr>
                <a:t>i</a:t>
              </a:r>
              <a:endParaRPr lang="en-US" dirty="0">
                <a:latin typeface="Courier"/>
                <a:cs typeface="Courier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594512" y="3860800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ourier"/>
                  <a:cs typeface="Courier"/>
                </a:rPr>
                <a:t>j</a:t>
              </a:r>
              <a:endParaRPr lang="en-US" dirty="0">
                <a:latin typeface="Courier"/>
                <a:cs typeface="Courier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2298700" y="5651500"/>
              <a:ext cx="110093" cy="11009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2753796" y="5651500"/>
              <a:ext cx="110093" cy="11009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Oval 13"/>
            <p:cNvSpPr/>
            <p:nvPr/>
          </p:nvSpPr>
          <p:spPr>
            <a:xfrm>
              <a:off x="2298700" y="5194300"/>
              <a:ext cx="110093" cy="11009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Oval 14"/>
            <p:cNvSpPr/>
            <p:nvPr/>
          </p:nvSpPr>
          <p:spPr>
            <a:xfrm>
              <a:off x="2753796" y="5194300"/>
              <a:ext cx="110093" cy="11009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Oval 15"/>
            <p:cNvSpPr/>
            <p:nvPr/>
          </p:nvSpPr>
          <p:spPr>
            <a:xfrm>
              <a:off x="2298700" y="4737100"/>
              <a:ext cx="110093" cy="11009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Oval 16"/>
            <p:cNvSpPr/>
            <p:nvPr/>
          </p:nvSpPr>
          <p:spPr>
            <a:xfrm>
              <a:off x="2753796" y="4737100"/>
              <a:ext cx="110093" cy="11009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Oval 17"/>
            <p:cNvSpPr/>
            <p:nvPr/>
          </p:nvSpPr>
          <p:spPr>
            <a:xfrm>
              <a:off x="2298700" y="4279900"/>
              <a:ext cx="110093" cy="11009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Oval 18"/>
            <p:cNvSpPr/>
            <p:nvPr/>
          </p:nvSpPr>
          <p:spPr>
            <a:xfrm>
              <a:off x="2753796" y="4279900"/>
              <a:ext cx="110093" cy="11009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Oval 19"/>
            <p:cNvSpPr/>
            <p:nvPr/>
          </p:nvSpPr>
          <p:spPr>
            <a:xfrm>
              <a:off x="3211035" y="5651500"/>
              <a:ext cx="110093" cy="11009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3666131" y="5651500"/>
              <a:ext cx="110093" cy="11009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Oval 21"/>
            <p:cNvSpPr/>
            <p:nvPr/>
          </p:nvSpPr>
          <p:spPr>
            <a:xfrm>
              <a:off x="3211035" y="5194300"/>
              <a:ext cx="110093" cy="11009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Oval 22"/>
            <p:cNvSpPr/>
            <p:nvPr/>
          </p:nvSpPr>
          <p:spPr>
            <a:xfrm>
              <a:off x="3666131" y="5194300"/>
              <a:ext cx="110093" cy="11009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Oval 23"/>
            <p:cNvSpPr/>
            <p:nvPr/>
          </p:nvSpPr>
          <p:spPr>
            <a:xfrm>
              <a:off x="3211035" y="4737100"/>
              <a:ext cx="110093" cy="11009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Oval 24"/>
            <p:cNvSpPr/>
            <p:nvPr/>
          </p:nvSpPr>
          <p:spPr>
            <a:xfrm>
              <a:off x="3666131" y="4737100"/>
              <a:ext cx="110093" cy="11009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Oval 25"/>
            <p:cNvSpPr/>
            <p:nvPr/>
          </p:nvSpPr>
          <p:spPr>
            <a:xfrm>
              <a:off x="3211035" y="4279900"/>
              <a:ext cx="110093" cy="11009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Oval 26"/>
            <p:cNvSpPr/>
            <p:nvPr/>
          </p:nvSpPr>
          <p:spPr>
            <a:xfrm>
              <a:off x="3666131" y="4279900"/>
              <a:ext cx="110093" cy="11009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Oval 27"/>
            <p:cNvSpPr/>
            <p:nvPr/>
          </p:nvSpPr>
          <p:spPr>
            <a:xfrm>
              <a:off x="4123331" y="5651500"/>
              <a:ext cx="110093" cy="11009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Oval 28"/>
            <p:cNvSpPr/>
            <p:nvPr/>
          </p:nvSpPr>
          <p:spPr>
            <a:xfrm>
              <a:off x="4123331" y="5194300"/>
              <a:ext cx="110093" cy="11009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Oval 29"/>
            <p:cNvSpPr/>
            <p:nvPr/>
          </p:nvSpPr>
          <p:spPr>
            <a:xfrm>
              <a:off x="4123331" y="4737100"/>
              <a:ext cx="110093" cy="11009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Oval 30"/>
            <p:cNvSpPr/>
            <p:nvPr/>
          </p:nvSpPr>
          <p:spPr>
            <a:xfrm>
              <a:off x="4123331" y="4279900"/>
              <a:ext cx="110093" cy="11009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cxnSp>
        <p:nvCxnSpPr>
          <p:cNvPr id="57" name="Straight Arrow Connector 56"/>
          <p:cNvCxnSpPr>
            <a:stCxn id="13" idx="1"/>
            <a:endCxn id="14" idx="5"/>
          </p:cNvCxnSpPr>
          <p:nvPr/>
        </p:nvCxnSpPr>
        <p:spPr>
          <a:xfrm flipH="1" flipV="1">
            <a:off x="2030058" y="5139600"/>
            <a:ext cx="377249" cy="379353"/>
          </a:xfrm>
          <a:prstGeom prst="straightConnector1">
            <a:avLst/>
          </a:prstGeom>
          <a:ln w="381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Content Placeholder 2"/>
          <p:cNvSpPr txBox="1">
            <a:spLocks/>
          </p:cNvSpPr>
          <p:nvPr/>
        </p:nvSpPr>
        <p:spPr bwMode="auto">
          <a:xfrm>
            <a:off x="4056988" y="4076698"/>
            <a:ext cx="4871112" cy="1943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charset="2"/>
              <a:buChar char="n"/>
              <a:defRPr sz="28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n"/>
              <a:defRPr sz="26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charset="2"/>
              <a:buChar char="n"/>
              <a:defRPr sz="23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lvl="1"/>
            <a:r>
              <a:rPr lang="en-US" dirty="0" smtClean="0"/>
              <a:t>distance vector</a:t>
            </a:r>
          </a:p>
          <a:p>
            <a:pPr lvl="2"/>
            <a:r>
              <a:rPr lang="en-US" dirty="0" smtClean="0">
                <a:latin typeface="Courier"/>
                <a:cs typeface="Courier"/>
              </a:rPr>
              <a:t>[-1,1]</a:t>
            </a:r>
          </a:p>
          <a:p>
            <a:pPr lvl="1"/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smtClean="0"/>
              <a:t>direction vector</a:t>
            </a:r>
          </a:p>
          <a:p>
            <a:pPr lvl="2"/>
            <a:r>
              <a:rPr lang="en-US" dirty="0" smtClean="0">
                <a:latin typeface="Courier"/>
                <a:cs typeface="Courier"/>
              </a:rPr>
              <a:t>[&gt;,&lt;]</a:t>
            </a:r>
            <a:endParaRPr lang="en-US" dirty="0"/>
          </a:p>
        </p:txBody>
      </p:sp>
      <p:cxnSp>
        <p:nvCxnSpPr>
          <p:cNvPr id="61" name="Straight Arrow Connector 60"/>
          <p:cNvCxnSpPr/>
          <p:nvPr/>
        </p:nvCxnSpPr>
        <p:spPr>
          <a:xfrm flipH="1" flipV="1">
            <a:off x="2483874" y="5139600"/>
            <a:ext cx="377249" cy="379353"/>
          </a:xfrm>
          <a:prstGeom prst="straightConnector1">
            <a:avLst/>
          </a:prstGeom>
          <a:ln w="381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H="1" flipV="1">
            <a:off x="2942354" y="5155723"/>
            <a:ext cx="377249" cy="379353"/>
          </a:xfrm>
          <a:prstGeom prst="straightConnector1">
            <a:avLst/>
          </a:prstGeom>
          <a:ln w="381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H="1" flipV="1">
            <a:off x="3396170" y="5155723"/>
            <a:ext cx="377249" cy="379353"/>
          </a:xfrm>
          <a:prstGeom prst="straightConnector1">
            <a:avLst/>
          </a:prstGeom>
          <a:ln w="381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H="1" flipV="1">
            <a:off x="2047700" y="4682400"/>
            <a:ext cx="377249" cy="379353"/>
          </a:xfrm>
          <a:prstGeom prst="straightConnector1">
            <a:avLst/>
          </a:prstGeom>
          <a:ln w="381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H="1" flipV="1">
            <a:off x="2501516" y="4682400"/>
            <a:ext cx="377249" cy="379353"/>
          </a:xfrm>
          <a:prstGeom prst="straightConnector1">
            <a:avLst/>
          </a:prstGeom>
          <a:ln w="381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H="1" flipV="1">
            <a:off x="2959996" y="4698523"/>
            <a:ext cx="377249" cy="379353"/>
          </a:xfrm>
          <a:prstGeom prst="straightConnector1">
            <a:avLst/>
          </a:prstGeom>
          <a:ln w="381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H="1" flipV="1">
            <a:off x="3413812" y="4698523"/>
            <a:ext cx="377249" cy="379353"/>
          </a:xfrm>
          <a:prstGeom prst="straightConnector1">
            <a:avLst/>
          </a:prstGeom>
          <a:ln w="381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H="1" flipV="1">
            <a:off x="2030058" y="4225200"/>
            <a:ext cx="377249" cy="379353"/>
          </a:xfrm>
          <a:prstGeom prst="straightConnector1">
            <a:avLst/>
          </a:prstGeom>
          <a:ln w="381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flipH="1" flipV="1">
            <a:off x="2483874" y="4225200"/>
            <a:ext cx="377249" cy="379353"/>
          </a:xfrm>
          <a:prstGeom prst="straightConnector1">
            <a:avLst/>
          </a:prstGeom>
          <a:ln w="381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H="1" flipV="1">
            <a:off x="2942354" y="4241323"/>
            <a:ext cx="377249" cy="379353"/>
          </a:xfrm>
          <a:prstGeom prst="straightConnector1">
            <a:avLst/>
          </a:prstGeom>
          <a:ln w="381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H="1" flipV="1">
            <a:off x="3396170" y="4241323"/>
            <a:ext cx="377249" cy="379353"/>
          </a:xfrm>
          <a:prstGeom prst="straightConnector1">
            <a:avLst/>
          </a:prstGeom>
          <a:ln w="381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EJCP 2017, June 29, Toulouse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3943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Compiler Optimizations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Low-level Optimizations</a:t>
            </a:r>
          </a:p>
          <a:p>
            <a:pPr lvl="1"/>
            <a:r>
              <a:rPr lang="en-US" dirty="0" smtClean="0"/>
              <a:t>register allocation</a:t>
            </a:r>
          </a:p>
          <a:p>
            <a:pPr lvl="1"/>
            <a:r>
              <a:rPr lang="en-US" dirty="0" smtClean="0"/>
              <a:t>instruction scheduling</a:t>
            </a:r>
          </a:p>
          <a:p>
            <a:pPr lvl="1"/>
            <a:r>
              <a:rPr lang="en-US" dirty="0" smtClean="0"/>
              <a:t>constant propagation</a:t>
            </a:r>
          </a:p>
          <a:p>
            <a:pPr lvl="1"/>
            <a:r>
              <a:rPr lang="en-US" dirty="0" smtClean="0"/>
              <a:t>...</a:t>
            </a:r>
          </a:p>
          <a:p>
            <a:r>
              <a:rPr lang="en-US" dirty="0" smtClean="0"/>
              <a:t>High-level Optimizations</a:t>
            </a:r>
          </a:p>
          <a:p>
            <a:pPr lvl="1"/>
            <a:r>
              <a:rPr lang="en-US" dirty="0" smtClean="0"/>
              <a:t>loop transformations</a:t>
            </a:r>
          </a:p>
          <a:p>
            <a:pPr lvl="1"/>
            <a:r>
              <a:rPr lang="en-US" dirty="0" smtClean="0"/>
              <a:t>coarse grained parallelism</a:t>
            </a:r>
          </a:p>
          <a:p>
            <a:pPr lvl="1"/>
            <a:r>
              <a:rPr lang="en-US" dirty="0" smtClean="0"/>
              <a:t>...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5880100" y="4191000"/>
            <a:ext cx="2977136" cy="1752600"/>
            <a:chOff x="5880100" y="4191000"/>
            <a:chExt cx="2977136" cy="1752600"/>
          </a:xfrm>
        </p:grpSpPr>
        <p:sp>
          <p:nvSpPr>
            <p:cNvPr id="5" name="Right Brace 4"/>
            <p:cNvSpPr/>
            <p:nvPr/>
          </p:nvSpPr>
          <p:spPr>
            <a:xfrm>
              <a:off x="5880100" y="4191000"/>
              <a:ext cx="368300" cy="1752600"/>
            </a:xfrm>
            <a:prstGeom prst="righ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324600" y="4813300"/>
              <a:ext cx="2532636" cy="52322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2800" dirty="0" smtClean="0"/>
                <a:t>Focus for today</a:t>
              </a:r>
              <a:endParaRPr lang="en-US" sz="2800" dirty="0"/>
            </a:p>
          </p:txBody>
        </p:sp>
      </p:grp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EJCP 2017, June 29, Toulouse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256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what does these vectors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Parallelism is clear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same for direction vectors</a:t>
            </a:r>
          </a:p>
          <a:p>
            <a:r>
              <a:rPr lang="en-US" dirty="0" smtClean="0"/>
              <a:t>Loop carried-dependence</a:t>
            </a:r>
          </a:p>
          <a:p>
            <a:pPr lvl="1"/>
            <a:r>
              <a:rPr lang="en-US" dirty="0" smtClean="0"/>
              <a:t>loop at depth </a:t>
            </a:r>
            <a:r>
              <a:rPr lang="en-US" i="1" dirty="0" smtClean="0"/>
              <a:t>d</a:t>
            </a:r>
            <a:r>
              <a:rPr lang="en-US" dirty="0" smtClean="0"/>
              <a:t> </a:t>
            </a:r>
            <a:r>
              <a:rPr lang="en-US" b="1" dirty="0" smtClean="0"/>
              <a:t>carries</a:t>
            </a:r>
            <a:r>
              <a:rPr lang="en-US" dirty="0" smtClean="0"/>
              <a:t> a dependence if </a:t>
            </a:r>
            <a:br>
              <a:rPr lang="en-US" dirty="0" smtClean="0"/>
            </a:br>
            <a:r>
              <a:rPr lang="en-US" dirty="0" smtClean="0"/>
              <a:t>at least one of the distance/direction vectors have non-zero entry at </a:t>
            </a:r>
            <a:r>
              <a:rPr lang="en-US" i="1" dirty="0" smtClean="0"/>
              <a:t>d</a:t>
            </a:r>
            <a:endParaRPr lang="en-US" i="1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EJCP 2017, June 29, Toulouse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477864" y="2083869"/>
            <a:ext cx="1693017" cy="138499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>
                <a:latin typeface="Courier"/>
                <a:cs typeface="Courier"/>
              </a:rPr>
              <a:t>[0,0,1]</a:t>
            </a:r>
          </a:p>
          <a:p>
            <a:r>
              <a:rPr lang="en-US" sz="2800" dirty="0" smtClean="0">
                <a:latin typeface="Courier"/>
                <a:cs typeface="Courier"/>
              </a:rPr>
              <a:t>[0,1,0]</a:t>
            </a:r>
          </a:p>
          <a:p>
            <a:r>
              <a:rPr lang="en-US" sz="2800" dirty="0" smtClean="0">
                <a:latin typeface="Courier"/>
                <a:cs typeface="Courier"/>
              </a:rPr>
              <a:t>[1,1,0]</a:t>
            </a:r>
            <a:endParaRPr lang="en-US" sz="2800" dirty="0">
              <a:latin typeface="Courier"/>
              <a:cs typeface="Courier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441787" y="2083869"/>
            <a:ext cx="1908495" cy="138499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>
                <a:latin typeface="Courier"/>
                <a:cs typeface="Courier"/>
              </a:rPr>
              <a:t>[0,0, 1]</a:t>
            </a:r>
          </a:p>
          <a:p>
            <a:r>
              <a:rPr lang="en-US" sz="2800" dirty="0" smtClean="0">
                <a:latin typeface="Courier"/>
                <a:cs typeface="Courier"/>
              </a:rPr>
              <a:t>[0,1, 1]</a:t>
            </a:r>
          </a:p>
          <a:p>
            <a:r>
              <a:rPr lang="en-US" sz="2800" dirty="0" smtClean="0">
                <a:latin typeface="Courier"/>
                <a:cs typeface="Courier"/>
              </a:rPr>
              <a:t>[0,1,-1]</a:t>
            </a:r>
            <a:endParaRPr lang="en-US" sz="2800" dirty="0">
              <a:latin typeface="Courier"/>
              <a:cs typeface="Courier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593787" y="2090548"/>
            <a:ext cx="1908495" cy="138499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>
                <a:latin typeface="Courier"/>
                <a:cs typeface="Courier"/>
              </a:rPr>
              <a:t>[1, 0,0]</a:t>
            </a:r>
          </a:p>
          <a:p>
            <a:r>
              <a:rPr lang="en-US" sz="2800" dirty="0" smtClean="0">
                <a:latin typeface="Courier"/>
                <a:cs typeface="Courier"/>
              </a:rPr>
              <a:t>[1, 1,0]</a:t>
            </a:r>
          </a:p>
          <a:p>
            <a:r>
              <a:rPr lang="en-US" sz="2800" dirty="0" smtClean="0">
                <a:latin typeface="Courier"/>
                <a:cs typeface="Courier"/>
              </a:rPr>
              <a:t>[1,-1,0]</a:t>
            </a:r>
            <a:endParaRPr lang="en-US" sz="2800" dirty="0">
              <a:latin typeface="Courier"/>
              <a:cs typeface="Courier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1732752" y="2229734"/>
            <a:ext cx="1148942" cy="1156712"/>
            <a:chOff x="1822985" y="2222625"/>
            <a:chExt cx="1148942" cy="1156712"/>
          </a:xfrm>
        </p:grpSpPr>
        <p:sp>
          <p:nvSpPr>
            <p:cNvPr id="22" name="Oval 21"/>
            <p:cNvSpPr/>
            <p:nvPr/>
          </p:nvSpPr>
          <p:spPr>
            <a:xfrm>
              <a:off x="2679827" y="2222625"/>
              <a:ext cx="292100" cy="292100"/>
            </a:xfrm>
            <a:prstGeom prst="ellipse">
              <a:avLst/>
            </a:prstGeom>
            <a:noFill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Oval 22"/>
            <p:cNvSpPr/>
            <p:nvPr/>
          </p:nvSpPr>
          <p:spPr>
            <a:xfrm>
              <a:off x="2251406" y="2648084"/>
              <a:ext cx="292100" cy="292100"/>
            </a:xfrm>
            <a:prstGeom prst="ellipse">
              <a:avLst/>
            </a:prstGeom>
            <a:noFill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Oval 23"/>
            <p:cNvSpPr/>
            <p:nvPr/>
          </p:nvSpPr>
          <p:spPr>
            <a:xfrm>
              <a:off x="1822985" y="3087237"/>
              <a:ext cx="292100" cy="292100"/>
            </a:xfrm>
            <a:prstGeom prst="ellipse">
              <a:avLst/>
            </a:prstGeom>
            <a:noFill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3706001" y="2236702"/>
            <a:ext cx="292100" cy="1156712"/>
            <a:chOff x="1822985" y="2222625"/>
            <a:chExt cx="292100" cy="1156712"/>
          </a:xfrm>
        </p:grpSpPr>
        <p:sp>
          <p:nvSpPr>
            <p:cNvPr id="26" name="Oval 25"/>
            <p:cNvSpPr/>
            <p:nvPr/>
          </p:nvSpPr>
          <p:spPr>
            <a:xfrm>
              <a:off x="1822985" y="2222625"/>
              <a:ext cx="292100" cy="292100"/>
            </a:xfrm>
            <a:prstGeom prst="ellipse">
              <a:avLst/>
            </a:prstGeom>
            <a:noFill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Oval 26"/>
            <p:cNvSpPr/>
            <p:nvPr/>
          </p:nvSpPr>
          <p:spPr>
            <a:xfrm>
              <a:off x="1822985" y="2648084"/>
              <a:ext cx="292100" cy="292100"/>
            </a:xfrm>
            <a:prstGeom prst="ellipse">
              <a:avLst/>
            </a:prstGeom>
            <a:noFill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Oval 27"/>
            <p:cNvSpPr/>
            <p:nvPr/>
          </p:nvSpPr>
          <p:spPr>
            <a:xfrm>
              <a:off x="1822985" y="3087237"/>
              <a:ext cx="292100" cy="292100"/>
            </a:xfrm>
            <a:prstGeom prst="ellipse">
              <a:avLst/>
            </a:prstGeom>
            <a:noFill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6924337" y="2232859"/>
            <a:ext cx="292100" cy="1156712"/>
            <a:chOff x="1822985" y="2222625"/>
            <a:chExt cx="292100" cy="1156712"/>
          </a:xfrm>
        </p:grpSpPr>
        <p:sp>
          <p:nvSpPr>
            <p:cNvPr id="30" name="Oval 29"/>
            <p:cNvSpPr/>
            <p:nvPr/>
          </p:nvSpPr>
          <p:spPr>
            <a:xfrm>
              <a:off x="1822985" y="2222625"/>
              <a:ext cx="292100" cy="292100"/>
            </a:xfrm>
            <a:prstGeom prst="ellipse">
              <a:avLst/>
            </a:prstGeom>
            <a:noFill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Oval 30"/>
            <p:cNvSpPr/>
            <p:nvPr/>
          </p:nvSpPr>
          <p:spPr>
            <a:xfrm>
              <a:off x="1822985" y="2648084"/>
              <a:ext cx="292100" cy="292100"/>
            </a:xfrm>
            <a:prstGeom prst="ellipse">
              <a:avLst/>
            </a:prstGeom>
            <a:noFill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Oval 31"/>
            <p:cNvSpPr/>
            <p:nvPr/>
          </p:nvSpPr>
          <p:spPr>
            <a:xfrm>
              <a:off x="1822985" y="3087237"/>
              <a:ext cx="292100" cy="292100"/>
            </a:xfrm>
            <a:prstGeom prst="ellipse">
              <a:avLst/>
            </a:prstGeom>
            <a:noFill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449618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Legality of Loop Permutation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Another application of distance vectors</a:t>
            </a:r>
          </a:p>
          <a:p>
            <a:r>
              <a:rPr lang="en-US" dirty="0" smtClean="0"/>
              <a:t>Which ones can you permute?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329304" y="2859037"/>
            <a:ext cx="5587024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for (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=1;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&lt;N;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++)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for (j=1; j&lt;M; j++)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   A[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][j] = A[i-1][j-1] + B[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][j];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29304" y="4052837"/>
            <a:ext cx="5587024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for (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=1;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&lt;N;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++)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for (j=1; j&lt;M; j++)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   A[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][j] = A[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][j-1] + B[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][j];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29304" y="5272037"/>
            <a:ext cx="5587024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for (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=1;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&lt;N;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++)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for (j=1; j&lt;M; j++)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   A[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][j] = A[i-1][j+1] + B[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][j];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7315200" y="3098800"/>
            <a:ext cx="1292842" cy="2874665"/>
            <a:chOff x="7315200" y="3098800"/>
            <a:chExt cx="1292842" cy="2874665"/>
          </a:xfrm>
        </p:grpSpPr>
        <p:sp>
          <p:nvSpPr>
            <p:cNvPr id="8" name="TextBox 7"/>
            <p:cNvSpPr txBox="1"/>
            <p:nvPr/>
          </p:nvSpPr>
          <p:spPr>
            <a:xfrm>
              <a:off x="7391400" y="3098800"/>
              <a:ext cx="110814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Courier"/>
                  <a:cs typeface="Courier"/>
                </a:rPr>
                <a:t>[1,1]</a:t>
              </a:r>
              <a:endParaRPr lang="en-US" sz="24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315200" y="4305300"/>
              <a:ext cx="110814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Courier"/>
                  <a:cs typeface="Courier"/>
                </a:rPr>
                <a:t>[0,1]</a:t>
              </a:r>
              <a:endParaRPr lang="en-US" sz="24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315200" y="5511800"/>
              <a:ext cx="129284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Courier"/>
                  <a:cs typeface="Courier"/>
                </a:rPr>
                <a:t>[1,-1]</a:t>
              </a:r>
              <a:endParaRPr lang="en-US" sz="2400" dirty="0"/>
            </a:p>
          </p:txBody>
        </p:sp>
      </p:grp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EJCP 2017, June 29, Toulouse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2132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Legality of Loop Permutation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Another application of distance vectors</a:t>
            </a:r>
          </a:p>
          <a:p>
            <a:r>
              <a:rPr lang="en-US" dirty="0" smtClean="0"/>
              <a:t>Which ones can you permute?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329304" y="2859037"/>
            <a:ext cx="5587024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for (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=1;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&lt;N;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++)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for (j=1; j&lt;M; j++)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   A[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][j] = A[i-1][j-1] + B[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][j];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91400" y="3098800"/>
            <a:ext cx="1108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urier"/>
                <a:cs typeface="Courier"/>
              </a:rPr>
              <a:t>[1,1]</a:t>
            </a:r>
            <a:endParaRPr lang="en-US" sz="24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927257" y="3909922"/>
            <a:ext cx="3206088" cy="2447925"/>
            <a:chOff x="1594512" y="3683000"/>
            <a:chExt cx="3206088" cy="2447925"/>
          </a:xfrm>
        </p:grpSpPr>
        <p:cxnSp>
          <p:nvCxnSpPr>
            <p:cNvPr id="13" name="Straight Arrow Connector 12"/>
            <p:cNvCxnSpPr/>
            <p:nvPr/>
          </p:nvCxnSpPr>
          <p:spPr>
            <a:xfrm>
              <a:off x="1917700" y="6130925"/>
              <a:ext cx="28829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V="1">
              <a:off x="1917700" y="3683000"/>
              <a:ext cx="0" cy="244792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4346906" y="5761593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latin typeface="Courier"/>
                  <a:cs typeface="Courier"/>
                </a:rPr>
                <a:t>i</a:t>
              </a:r>
              <a:endParaRPr lang="en-US" dirty="0">
                <a:latin typeface="Courier"/>
                <a:cs typeface="Courier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594512" y="3860800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ourier"/>
                  <a:cs typeface="Courier"/>
                </a:rPr>
                <a:t>j</a:t>
              </a:r>
              <a:endParaRPr lang="en-US" dirty="0">
                <a:latin typeface="Courier"/>
                <a:cs typeface="Courier"/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2298700" y="5651500"/>
              <a:ext cx="110093" cy="11009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2753796" y="5651500"/>
              <a:ext cx="110093" cy="11009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Oval 18"/>
            <p:cNvSpPr/>
            <p:nvPr/>
          </p:nvSpPr>
          <p:spPr>
            <a:xfrm>
              <a:off x="2298700" y="5194300"/>
              <a:ext cx="110093" cy="11009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Oval 19"/>
            <p:cNvSpPr/>
            <p:nvPr/>
          </p:nvSpPr>
          <p:spPr>
            <a:xfrm>
              <a:off x="2753796" y="5194300"/>
              <a:ext cx="110093" cy="11009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Oval 20"/>
            <p:cNvSpPr/>
            <p:nvPr/>
          </p:nvSpPr>
          <p:spPr>
            <a:xfrm>
              <a:off x="2298700" y="4737100"/>
              <a:ext cx="110093" cy="11009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Oval 21"/>
            <p:cNvSpPr/>
            <p:nvPr/>
          </p:nvSpPr>
          <p:spPr>
            <a:xfrm>
              <a:off x="2753796" y="4737100"/>
              <a:ext cx="110093" cy="11009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Oval 22"/>
            <p:cNvSpPr/>
            <p:nvPr/>
          </p:nvSpPr>
          <p:spPr>
            <a:xfrm>
              <a:off x="2298700" y="4279900"/>
              <a:ext cx="110093" cy="11009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Oval 23"/>
            <p:cNvSpPr/>
            <p:nvPr/>
          </p:nvSpPr>
          <p:spPr>
            <a:xfrm>
              <a:off x="2753796" y="4279900"/>
              <a:ext cx="110093" cy="11009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Oval 24"/>
            <p:cNvSpPr/>
            <p:nvPr/>
          </p:nvSpPr>
          <p:spPr>
            <a:xfrm>
              <a:off x="3211035" y="5651500"/>
              <a:ext cx="110093" cy="11009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3666131" y="5651500"/>
              <a:ext cx="110093" cy="11009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Oval 26"/>
            <p:cNvSpPr/>
            <p:nvPr/>
          </p:nvSpPr>
          <p:spPr>
            <a:xfrm>
              <a:off x="3211035" y="5194300"/>
              <a:ext cx="110093" cy="11009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Oval 27"/>
            <p:cNvSpPr/>
            <p:nvPr/>
          </p:nvSpPr>
          <p:spPr>
            <a:xfrm>
              <a:off x="3666131" y="5194300"/>
              <a:ext cx="110093" cy="11009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Oval 28"/>
            <p:cNvSpPr/>
            <p:nvPr/>
          </p:nvSpPr>
          <p:spPr>
            <a:xfrm>
              <a:off x="3211035" y="4737100"/>
              <a:ext cx="110093" cy="11009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Oval 29"/>
            <p:cNvSpPr/>
            <p:nvPr/>
          </p:nvSpPr>
          <p:spPr>
            <a:xfrm>
              <a:off x="3666131" y="4737100"/>
              <a:ext cx="110093" cy="11009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Oval 30"/>
            <p:cNvSpPr/>
            <p:nvPr/>
          </p:nvSpPr>
          <p:spPr>
            <a:xfrm>
              <a:off x="3211035" y="4279900"/>
              <a:ext cx="110093" cy="11009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Oval 31"/>
            <p:cNvSpPr/>
            <p:nvPr/>
          </p:nvSpPr>
          <p:spPr>
            <a:xfrm>
              <a:off x="3666131" y="4279900"/>
              <a:ext cx="110093" cy="11009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Oval 32"/>
            <p:cNvSpPr/>
            <p:nvPr/>
          </p:nvSpPr>
          <p:spPr>
            <a:xfrm>
              <a:off x="4123331" y="5651500"/>
              <a:ext cx="110093" cy="11009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Oval 33"/>
            <p:cNvSpPr/>
            <p:nvPr/>
          </p:nvSpPr>
          <p:spPr>
            <a:xfrm>
              <a:off x="4123331" y="5194300"/>
              <a:ext cx="110093" cy="11009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Oval 34"/>
            <p:cNvSpPr/>
            <p:nvPr/>
          </p:nvSpPr>
          <p:spPr>
            <a:xfrm>
              <a:off x="4123331" y="4737100"/>
              <a:ext cx="110093" cy="11009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Oval 35"/>
            <p:cNvSpPr/>
            <p:nvPr/>
          </p:nvSpPr>
          <p:spPr>
            <a:xfrm>
              <a:off x="4123331" y="4279900"/>
              <a:ext cx="110093" cy="11009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cxnSp>
        <p:nvCxnSpPr>
          <p:cNvPr id="38" name="Straight Arrow Connector 37"/>
          <p:cNvCxnSpPr>
            <a:stCxn id="17" idx="7"/>
            <a:endCxn id="20" idx="3"/>
          </p:cNvCxnSpPr>
          <p:nvPr/>
        </p:nvCxnSpPr>
        <p:spPr>
          <a:xfrm flipV="1">
            <a:off x="1725415" y="5515192"/>
            <a:ext cx="377249" cy="37935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1725415" y="5041869"/>
            <a:ext cx="377249" cy="37935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1725415" y="4604184"/>
            <a:ext cx="377249" cy="37935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2166531" y="5515192"/>
            <a:ext cx="377249" cy="37935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V="1">
            <a:off x="2166531" y="5041869"/>
            <a:ext cx="377249" cy="37935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V="1">
            <a:off x="2166531" y="4604184"/>
            <a:ext cx="377249" cy="37935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2637711" y="5527923"/>
            <a:ext cx="377249" cy="37935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V="1">
            <a:off x="2637711" y="5054600"/>
            <a:ext cx="377249" cy="37935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V="1">
            <a:off x="2637711" y="4616915"/>
            <a:ext cx="377249" cy="37935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V="1">
            <a:off x="3078827" y="5527923"/>
            <a:ext cx="377249" cy="37935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V="1">
            <a:off x="3078827" y="5054600"/>
            <a:ext cx="377249" cy="37935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V="1">
            <a:off x="3078827" y="4616915"/>
            <a:ext cx="377249" cy="37935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EJCP 2017, June 29, Toulouse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4087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Box 43"/>
          <p:cNvSpPr txBox="1"/>
          <p:nvPr/>
        </p:nvSpPr>
        <p:spPr>
          <a:xfrm>
            <a:off x="1329304" y="2859037"/>
            <a:ext cx="5587024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for (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=1;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&lt;N;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++)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for (j=1; j&lt;M; j++)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   A[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][j] = A[i+1][j-1] + B[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][j];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Another application of distance vectors</a:t>
            </a:r>
          </a:p>
          <a:p>
            <a:r>
              <a:rPr lang="en-US" dirty="0" smtClean="0"/>
              <a:t>Which ones can you permute?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Legality of Loop Permutation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927257" y="3909922"/>
            <a:ext cx="3206088" cy="2447925"/>
            <a:chOff x="1594512" y="3683000"/>
            <a:chExt cx="3206088" cy="2447925"/>
          </a:xfrm>
        </p:grpSpPr>
        <p:cxnSp>
          <p:nvCxnSpPr>
            <p:cNvPr id="13" name="Straight Arrow Connector 12"/>
            <p:cNvCxnSpPr/>
            <p:nvPr/>
          </p:nvCxnSpPr>
          <p:spPr>
            <a:xfrm>
              <a:off x="1917700" y="6130925"/>
              <a:ext cx="28829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V="1">
              <a:off x="1917700" y="3683000"/>
              <a:ext cx="0" cy="244792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4346906" y="5761593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latin typeface="Courier"/>
                  <a:cs typeface="Courier"/>
                </a:rPr>
                <a:t>i</a:t>
              </a:r>
              <a:endParaRPr lang="en-US" dirty="0">
                <a:latin typeface="Courier"/>
                <a:cs typeface="Courier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594512" y="3860800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ourier"/>
                  <a:cs typeface="Courier"/>
                </a:rPr>
                <a:t>j</a:t>
              </a:r>
              <a:endParaRPr lang="en-US" dirty="0">
                <a:latin typeface="Courier"/>
                <a:cs typeface="Courier"/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2298700" y="5651500"/>
              <a:ext cx="110093" cy="11009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2753796" y="5651500"/>
              <a:ext cx="110093" cy="11009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Oval 18"/>
            <p:cNvSpPr/>
            <p:nvPr/>
          </p:nvSpPr>
          <p:spPr>
            <a:xfrm>
              <a:off x="2298700" y="5194300"/>
              <a:ext cx="110093" cy="11009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Oval 19"/>
            <p:cNvSpPr/>
            <p:nvPr/>
          </p:nvSpPr>
          <p:spPr>
            <a:xfrm>
              <a:off x="2753796" y="5194300"/>
              <a:ext cx="110093" cy="11009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Oval 20"/>
            <p:cNvSpPr/>
            <p:nvPr/>
          </p:nvSpPr>
          <p:spPr>
            <a:xfrm>
              <a:off x="2298700" y="4737100"/>
              <a:ext cx="110093" cy="11009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Oval 21"/>
            <p:cNvSpPr/>
            <p:nvPr/>
          </p:nvSpPr>
          <p:spPr>
            <a:xfrm>
              <a:off x="2753796" y="4737100"/>
              <a:ext cx="110093" cy="11009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Oval 22"/>
            <p:cNvSpPr/>
            <p:nvPr/>
          </p:nvSpPr>
          <p:spPr>
            <a:xfrm>
              <a:off x="2298700" y="4279900"/>
              <a:ext cx="110093" cy="11009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Oval 23"/>
            <p:cNvSpPr/>
            <p:nvPr/>
          </p:nvSpPr>
          <p:spPr>
            <a:xfrm>
              <a:off x="2753796" y="4279900"/>
              <a:ext cx="110093" cy="11009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Oval 24"/>
            <p:cNvSpPr/>
            <p:nvPr/>
          </p:nvSpPr>
          <p:spPr>
            <a:xfrm>
              <a:off x="3211035" y="5651500"/>
              <a:ext cx="110093" cy="11009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3666131" y="5651500"/>
              <a:ext cx="110093" cy="11009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Oval 26"/>
            <p:cNvSpPr/>
            <p:nvPr/>
          </p:nvSpPr>
          <p:spPr>
            <a:xfrm>
              <a:off x="3211035" y="5194300"/>
              <a:ext cx="110093" cy="11009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Oval 27"/>
            <p:cNvSpPr/>
            <p:nvPr/>
          </p:nvSpPr>
          <p:spPr>
            <a:xfrm>
              <a:off x="3666131" y="5194300"/>
              <a:ext cx="110093" cy="11009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Oval 28"/>
            <p:cNvSpPr/>
            <p:nvPr/>
          </p:nvSpPr>
          <p:spPr>
            <a:xfrm>
              <a:off x="3211035" y="4737100"/>
              <a:ext cx="110093" cy="11009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Oval 29"/>
            <p:cNvSpPr/>
            <p:nvPr/>
          </p:nvSpPr>
          <p:spPr>
            <a:xfrm>
              <a:off x="3666131" y="4737100"/>
              <a:ext cx="110093" cy="11009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Oval 30"/>
            <p:cNvSpPr/>
            <p:nvPr/>
          </p:nvSpPr>
          <p:spPr>
            <a:xfrm>
              <a:off x="3211035" y="4279900"/>
              <a:ext cx="110093" cy="11009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Oval 31"/>
            <p:cNvSpPr/>
            <p:nvPr/>
          </p:nvSpPr>
          <p:spPr>
            <a:xfrm>
              <a:off x="3666131" y="4279900"/>
              <a:ext cx="110093" cy="11009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Oval 32"/>
            <p:cNvSpPr/>
            <p:nvPr/>
          </p:nvSpPr>
          <p:spPr>
            <a:xfrm>
              <a:off x="4123331" y="5651500"/>
              <a:ext cx="110093" cy="11009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Oval 33"/>
            <p:cNvSpPr/>
            <p:nvPr/>
          </p:nvSpPr>
          <p:spPr>
            <a:xfrm>
              <a:off x="4123331" y="5194300"/>
              <a:ext cx="110093" cy="11009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Oval 34"/>
            <p:cNvSpPr/>
            <p:nvPr/>
          </p:nvSpPr>
          <p:spPr>
            <a:xfrm>
              <a:off x="4123331" y="4737100"/>
              <a:ext cx="110093" cy="11009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Oval 35"/>
            <p:cNvSpPr/>
            <p:nvPr/>
          </p:nvSpPr>
          <p:spPr>
            <a:xfrm>
              <a:off x="4123331" y="4279900"/>
              <a:ext cx="110093" cy="11009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7391400" y="3098800"/>
            <a:ext cx="1108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urier"/>
                <a:cs typeface="Courier"/>
              </a:rPr>
              <a:t>[0,1]</a:t>
            </a:r>
            <a:endParaRPr lang="en-US" sz="2400" dirty="0"/>
          </a:p>
        </p:txBody>
      </p:sp>
      <p:sp>
        <p:nvSpPr>
          <p:cNvPr id="49" name="TextBox 48"/>
          <p:cNvSpPr txBox="1"/>
          <p:nvPr/>
        </p:nvSpPr>
        <p:spPr>
          <a:xfrm>
            <a:off x="1329304" y="2860574"/>
            <a:ext cx="5587024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for (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=1;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&lt;N;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++)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for (j=1; j&lt;M; j++)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   A[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][j] = A[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][j-1] + B[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][j];</a:t>
            </a:r>
          </a:p>
        </p:txBody>
      </p:sp>
      <p:cxnSp>
        <p:nvCxnSpPr>
          <p:cNvPr id="6" name="Straight Arrow Connector 5"/>
          <p:cNvCxnSpPr>
            <a:stCxn id="17" idx="0"/>
            <a:endCxn id="19" idx="4"/>
          </p:cNvCxnSpPr>
          <p:nvPr/>
        </p:nvCxnSpPr>
        <p:spPr>
          <a:xfrm flipV="1">
            <a:off x="1686492" y="5531315"/>
            <a:ext cx="0" cy="34710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V="1">
            <a:off x="2147433" y="5531315"/>
            <a:ext cx="0" cy="34710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V="1">
            <a:off x="2601435" y="5531315"/>
            <a:ext cx="0" cy="34710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V="1">
            <a:off x="3062376" y="5531315"/>
            <a:ext cx="0" cy="34710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V="1">
            <a:off x="3503798" y="5531315"/>
            <a:ext cx="0" cy="34710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V="1">
            <a:off x="1686492" y="5074115"/>
            <a:ext cx="0" cy="34710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V="1">
            <a:off x="2147433" y="5074115"/>
            <a:ext cx="0" cy="34710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flipV="1">
            <a:off x="2601435" y="5074115"/>
            <a:ext cx="0" cy="34710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flipV="1">
            <a:off x="3062376" y="5074115"/>
            <a:ext cx="0" cy="34710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flipV="1">
            <a:off x="3503798" y="5074115"/>
            <a:ext cx="0" cy="34710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flipV="1">
            <a:off x="1686492" y="4616915"/>
            <a:ext cx="0" cy="34710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flipV="1">
            <a:off x="2147433" y="4616915"/>
            <a:ext cx="0" cy="34710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flipV="1">
            <a:off x="2601435" y="4616915"/>
            <a:ext cx="0" cy="34710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 flipV="1">
            <a:off x="3062376" y="4616915"/>
            <a:ext cx="0" cy="34710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 flipV="1">
            <a:off x="3503798" y="4616915"/>
            <a:ext cx="0" cy="34710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EJCP 2017, June 29, Toulouse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4445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Another application of distance vectors</a:t>
            </a:r>
          </a:p>
          <a:p>
            <a:r>
              <a:rPr lang="en-US" dirty="0" smtClean="0"/>
              <a:t>Which ones can you permute?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1329304" y="2859037"/>
            <a:ext cx="5587024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for (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=1;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&lt;N;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++)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for (j=1; j&lt;M; j++)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   A[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][j] = A[i-1][j+1] + B[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][j];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315200" y="3124200"/>
            <a:ext cx="12928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urier"/>
                <a:cs typeface="Courier"/>
              </a:rPr>
              <a:t>[1,-1]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Legality of Loop Permutation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927257" y="3909922"/>
            <a:ext cx="3206088" cy="2447925"/>
            <a:chOff x="1594512" y="3683000"/>
            <a:chExt cx="3206088" cy="2447925"/>
          </a:xfrm>
        </p:grpSpPr>
        <p:cxnSp>
          <p:nvCxnSpPr>
            <p:cNvPr id="13" name="Straight Arrow Connector 12"/>
            <p:cNvCxnSpPr/>
            <p:nvPr/>
          </p:nvCxnSpPr>
          <p:spPr>
            <a:xfrm>
              <a:off x="1917700" y="6130925"/>
              <a:ext cx="28829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V="1">
              <a:off x="1917700" y="3683000"/>
              <a:ext cx="0" cy="244792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4346906" y="5761593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latin typeface="Courier"/>
                  <a:cs typeface="Courier"/>
                </a:rPr>
                <a:t>i</a:t>
              </a:r>
              <a:endParaRPr lang="en-US" dirty="0">
                <a:latin typeface="Courier"/>
                <a:cs typeface="Courier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594512" y="3860800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ourier"/>
                  <a:cs typeface="Courier"/>
                </a:rPr>
                <a:t>j</a:t>
              </a:r>
              <a:endParaRPr lang="en-US" dirty="0">
                <a:latin typeface="Courier"/>
                <a:cs typeface="Courier"/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2298700" y="5651500"/>
              <a:ext cx="110093" cy="11009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2753796" y="5651500"/>
              <a:ext cx="110093" cy="11009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Oval 18"/>
            <p:cNvSpPr/>
            <p:nvPr/>
          </p:nvSpPr>
          <p:spPr>
            <a:xfrm>
              <a:off x="2298700" y="5194300"/>
              <a:ext cx="110093" cy="11009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Oval 19"/>
            <p:cNvSpPr/>
            <p:nvPr/>
          </p:nvSpPr>
          <p:spPr>
            <a:xfrm>
              <a:off x="2753796" y="5194300"/>
              <a:ext cx="110093" cy="11009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Oval 20"/>
            <p:cNvSpPr/>
            <p:nvPr/>
          </p:nvSpPr>
          <p:spPr>
            <a:xfrm>
              <a:off x="2298700" y="4737100"/>
              <a:ext cx="110093" cy="11009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Oval 21"/>
            <p:cNvSpPr/>
            <p:nvPr/>
          </p:nvSpPr>
          <p:spPr>
            <a:xfrm>
              <a:off x="2753796" y="4737100"/>
              <a:ext cx="110093" cy="11009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Oval 22"/>
            <p:cNvSpPr/>
            <p:nvPr/>
          </p:nvSpPr>
          <p:spPr>
            <a:xfrm>
              <a:off x="2298700" y="4279900"/>
              <a:ext cx="110093" cy="11009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Oval 23"/>
            <p:cNvSpPr/>
            <p:nvPr/>
          </p:nvSpPr>
          <p:spPr>
            <a:xfrm>
              <a:off x="2753796" y="4279900"/>
              <a:ext cx="110093" cy="11009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Oval 24"/>
            <p:cNvSpPr/>
            <p:nvPr/>
          </p:nvSpPr>
          <p:spPr>
            <a:xfrm>
              <a:off x="3211035" y="5651500"/>
              <a:ext cx="110093" cy="11009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3666131" y="5651500"/>
              <a:ext cx="110093" cy="11009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Oval 26"/>
            <p:cNvSpPr/>
            <p:nvPr/>
          </p:nvSpPr>
          <p:spPr>
            <a:xfrm>
              <a:off x="3211035" y="5194300"/>
              <a:ext cx="110093" cy="11009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Oval 27"/>
            <p:cNvSpPr/>
            <p:nvPr/>
          </p:nvSpPr>
          <p:spPr>
            <a:xfrm>
              <a:off x="3666131" y="5194300"/>
              <a:ext cx="110093" cy="11009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Oval 28"/>
            <p:cNvSpPr/>
            <p:nvPr/>
          </p:nvSpPr>
          <p:spPr>
            <a:xfrm>
              <a:off x="3211035" y="4737100"/>
              <a:ext cx="110093" cy="11009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Oval 29"/>
            <p:cNvSpPr/>
            <p:nvPr/>
          </p:nvSpPr>
          <p:spPr>
            <a:xfrm>
              <a:off x="3666131" y="4737100"/>
              <a:ext cx="110093" cy="11009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Oval 30"/>
            <p:cNvSpPr/>
            <p:nvPr/>
          </p:nvSpPr>
          <p:spPr>
            <a:xfrm>
              <a:off x="3211035" y="4279900"/>
              <a:ext cx="110093" cy="11009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Oval 31"/>
            <p:cNvSpPr/>
            <p:nvPr/>
          </p:nvSpPr>
          <p:spPr>
            <a:xfrm>
              <a:off x="3666131" y="4279900"/>
              <a:ext cx="110093" cy="11009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Oval 32"/>
            <p:cNvSpPr/>
            <p:nvPr/>
          </p:nvSpPr>
          <p:spPr>
            <a:xfrm>
              <a:off x="4123331" y="5651500"/>
              <a:ext cx="110093" cy="11009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Oval 33"/>
            <p:cNvSpPr/>
            <p:nvPr/>
          </p:nvSpPr>
          <p:spPr>
            <a:xfrm>
              <a:off x="4123331" y="5194300"/>
              <a:ext cx="110093" cy="11009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Oval 34"/>
            <p:cNvSpPr/>
            <p:nvPr/>
          </p:nvSpPr>
          <p:spPr>
            <a:xfrm>
              <a:off x="4123331" y="4737100"/>
              <a:ext cx="110093" cy="11009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Oval 35"/>
            <p:cNvSpPr/>
            <p:nvPr/>
          </p:nvSpPr>
          <p:spPr>
            <a:xfrm>
              <a:off x="4123331" y="4279900"/>
              <a:ext cx="110093" cy="11009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cxnSp>
        <p:nvCxnSpPr>
          <p:cNvPr id="50" name="Straight Arrow Connector 49"/>
          <p:cNvCxnSpPr>
            <a:stCxn id="30" idx="5"/>
            <a:endCxn id="34" idx="1"/>
          </p:cNvCxnSpPr>
          <p:nvPr/>
        </p:nvCxnSpPr>
        <p:spPr>
          <a:xfrm>
            <a:off x="3092846" y="5057992"/>
            <a:ext cx="379353" cy="37935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3108969" y="4616915"/>
            <a:ext cx="379353" cy="37935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3092846" y="5499069"/>
            <a:ext cx="379353" cy="37935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2644923" y="5054569"/>
            <a:ext cx="379353" cy="37935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2661046" y="4613492"/>
            <a:ext cx="379353" cy="37935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2644923" y="5495646"/>
            <a:ext cx="379353" cy="37935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2189827" y="5054569"/>
            <a:ext cx="379353" cy="37935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2205950" y="4613492"/>
            <a:ext cx="379353" cy="37935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2189827" y="5495646"/>
            <a:ext cx="379353" cy="37935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1716504" y="5051146"/>
            <a:ext cx="379353" cy="37935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1732627" y="4610069"/>
            <a:ext cx="379353" cy="37935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1716504" y="5492223"/>
            <a:ext cx="379353" cy="37935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054600" y="4660869"/>
            <a:ext cx="2898531" cy="95410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>
                <a:latin typeface="+mn-lt"/>
                <a:cs typeface="Courier"/>
              </a:rPr>
              <a:t>Fully permutable: </a:t>
            </a:r>
          </a:p>
          <a:p>
            <a:r>
              <a:rPr lang="en-US" sz="2800" dirty="0" smtClean="0">
                <a:cs typeface="Courier"/>
              </a:rPr>
              <a:t>    </a:t>
            </a:r>
            <a:r>
              <a:rPr lang="en-US" sz="2800" dirty="0" smtClean="0">
                <a:latin typeface="Courier"/>
                <a:cs typeface="Courier"/>
              </a:rPr>
              <a:t>[≤,...,≤]</a:t>
            </a:r>
            <a:endParaRPr lang="en-US" sz="2800" dirty="0">
              <a:latin typeface="Courier"/>
              <a:cs typeface="Courier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EJCP 2017, June 29, Toulouse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835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Introduction</a:t>
            </a:r>
          </a:p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Loop Parallelism and Dependences</a:t>
            </a:r>
          </a:p>
          <a:p>
            <a:r>
              <a:rPr lang="en-US" dirty="0" smtClean="0"/>
              <a:t>Dependence Tests</a:t>
            </a:r>
          </a:p>
          <a:p>
            <a:r>
              <a:rPr lang="en-US" dirty="0" smtClean="0"/>
              <a:t>Polyhedral Model</a:t>
            </a:r>
          </a:p>
          <a:p>
            <a:r>
              <a:rPr lang="en-US" dirty="0" smtClean="0"/>
              <a:t>Locality and Tiling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EJCP 2017, June 29, Toulouse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2771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Find the Vectors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Easy case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Not too easy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329304" y="2126902"/>
            <a:ext cx="5587024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for (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=1;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&lt;N;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++)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for (j=0; j&lt;M; j++)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   A[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][j] = A[i-1][j+1] + B[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][j];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29304" y="3765202"/>
            <a:ext cx="4201804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for (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=1;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&lt;N;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++)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for (j=0; j&lt;M; j++)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   A[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] = A[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] + B[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][j];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29304" y="5060602"/>
            <a:ext cx="5032936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for (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=1;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&lt;N;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++)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for (j=0; j&lt;M; j++)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   A[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] = A[2*i-j+3] + B[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][j];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EJCP 2017, June 29, Toulouse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909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Find the Vectors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Really difficult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No general solution</a:t>
            </a:r>
          </a:p>
          <a:p>
            <a:pPr lvl="1"/>
            <a:r>
              <a:rPr lang="en-US" dirty="0" smtClean="0"/>
              <a:t>polynomial case is </a:t>
            </a:r>
            <a:r>
              <a:rPr lang="en-US" dirty="0" err="1" smtClean="0"/>
              <a:t>undecidable</a:t>
            </a:r>
            <a:endParaRPr lang="en-US" dirty="0" smtClean="0"/>
          </a:p>
          <a:p>
            <a:pPr lvl="1"/>
            <a:r>
              <a:rPr lang="en-US" dirty="0" smtClean="0"/>
              <a:t>can work for linear accesses</a:t>
            </a:r>
          </a:p>
          <a:p>
            <a:pPr lvl="1"/>
            <a:r>
              <a:rPr lang="en-US" dirty="0" smtClean="0"/>
              <a:t>wide range of precise-ness even for linear case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329304" y="2126902"/>
            <a:ext cx="5587024" cy="14773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for (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=1;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&lt;N;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++)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for (j=0; j&lt;M; j++) {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   A[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*</a:t>
            </a:r>
            <a:r>
              <a:rPr lang="en-US" dirty="0" err="1" smtClean="0">
                <a:latin typeface="Courier"/>
                <a:cs typeface="Courier"/>
              </a:rPr>
              <a:t>i+j</a:t>
            </a:r>
            <a:r>
              <a:rPr lang="en-US" dirty="0" smtClean="0">
                <a:latin typeface="Courier"/>
                <a:cs typeface="Courier"/>
              </a:rPr>
              <a:t>*j-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*j] = A[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] + B[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][j]</a:t>
            </a:r>
            <a:r>
              <a:rPr lang="en-US" dirty="0">
                <a:latin typeface="Courier"/>
                <a:cs typeface="Courier"/>
              </a:rPr>
              <a:t>;</a:t>
            </a:r>
          </a:p>
          <a:p>
            <a:r>
              <a:rPr lang="en-US" dirty="0">
                <a:latin typeface="Courier"/>
                <a:cs typeface="Courier"/>
              </a:rPr>
              <a:t>       A[</a:t>
            </a: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*j</a:t>
            </a:r>
            <a:r>
              <a:rPr lang="en-US" dirty="0">
                <a:latin typeface="Courier"/>
                <a:cs typeface="Courier"/>
              </a:rPr>
              <a:t>*j-</a:t>
            </a: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>
                <a:latin typeface="Courier"/>
                <a:cs typeface="Courier"/>
              </a:rPr>
              <a:t>*</a:t>
            </a:r>
            <a:r>
              <a:rPr lang="en-US" dirty="0" smtClean="0">
                <a:latin typeface="Courier"/>
                <a:cs typeface="Courier"/>
              </a:rPr>
              <a:t>j*3] </a:t>
            </a:r>
            <a:r>
              <a:rPr lang="en-US" dirty="0">
                <a:latin typeface="Courier"/>
                <a:cs typeface="Courier"/>
              </a:rPr>
              <a:t>= A[</a:t>
            </a: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>
                <a:latin typeface="Courier"/>
                <a:cs typeface="Courier"/>
              </a:rPr>
              <a:t>] + B[</a:t>
            </a: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>
                <a:latin typeface="Courier"/>
                <a:cs typeface="Courier"/>
              </a:rPr>
              <a:t>][j]; 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>
                <a:latin typeface="Courier"/>
                <a:cs typeface="Courier"/>
              </a:rPr>
              <a:t>}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EJCP 2017, June 29, Toulouse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184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Dependence Tests: Basic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two accesses </a:t>
            </a:r>
            <a:r>
              <a:rPr lang="en-US" dirty="0" smtClean="0">
                <a:latin typeface="Courier"/>
                <a:cs typeface="Courier"/>
              </a:rPr>
              <a:t>f(</a:t>
            </a:r>
            <a:r>
              <a:rPr lang="en-US" dirty="0" err="1" smtClean="0">
                <a:latin typeface="Courier"/>
                <a:cs typeface="Courier"/>
              </a:rPr>
              <a:t>i,j</a:t>
            </a:r>
            <a:r>
              <a:rPr lang="en-US" dirty="0" smtClean="0">
                <a:latin typeface="Courier"/>
                <a:cs typeface="Courier"/>
              </a:rPr>
              <a:t>)</a:t>
            </a:r>
            <a:r>
              <a:rPr lang="en-US" dirty="0" smtClean="0"/>
              <a:t> and </a:t>
            </a:r>
            <a:r>
              <a:rPr lang="en-US" dirty="0" smtClean="0">
                <a:latin typeface="Courier"/>
                <a:cs typeface="Courier"/>
              </a:rPr>
              <a:t>g(</a:t>
            </a:r>
            <a:r>
              <a:rPr lang="en-US" dirty="0" err="1" smtClean="0">
                <a:latin typeface="Courier"/>
                <a:cs typeface="Courier"/>
              </a:rPr>
              <a:t>x,y</a:t>
            </a:r>
            <a:r>
              <a:rPr lang="en-US" dirty="0" smtClean="0">
                <a:latin typeface="Courier"/>
                <a:cs typeface="Courier"/>
              </a:rPr>
              <a:t>) </a:t>
            </a:r>
            <a:br>
              <a:rPr lang="en-US" dirty="0" smtClean="0">
                <a:latin typeface="Courier"/>
                <a:cs typeface="Courier"/>
              </a:rPr>
            </a:br>
            <a:r>
              <a:rPr lang="en-US" dirty="0" smtClean="0">
                <a:cs typeface="Courier"/>
              </a:rPr>
              <a:t>the two accesses are in </a:t>
            </a:r>
            <a:r>
              <a:rPr lang="en-US" i="1" dirty="0" smtClean="0">
                <a:cs typeface="Courier"/>
              </a:rPr>
              <a:t>conflict</a:t>
            </a:r>
            <a:r>
              <a:rPr lang="en-US" dirty="0" smtClean="0">
                <a:cs typeface="Courier"/>
              </a:rPr>
              <a:t> if:</a:t>
            </a:r>
          </a:p>
          <a:p>
            <a:pPr lvl="1"/>
            <a:r>
              <a:rPr lang="en-US" dirty="0" smtClean="0">
                <a:cs typeface="Courier"/>
              </a:rPr>
              <a:t>same location: </a:t>
            </a:r>
            <a:r>
              <a:rPr lang="en-US" dirty="0" smtClean="0">
                <a:latin typeface="Courier"/>
                <a:cs typeface="Courier"/>
              </a:rPr>
              <a:t>f(</a:t>
            </a:r>
            <a:r>
              <a:rPr lang="en-US" dirty="0" err="1" smtClean="0">
                <a:latin typeface="Courier"/>
                <a:cs typeface="Courier"/>
              </a:rPr>
              <a:t>i,j</a:t>
            </a:r>
            <a:r>
              <a:rPr lang="en-US" dirty="0" smtClean="0">
                <a:latin typeface="Courier"/>
                <a:cs typeface="Courier"/>
              </a:rPr>
              <a:t>) = g(</a:t>
            </a:r>
            <a:r>
              <a:rPr lang="en-US" dirty="0" err="1" smtClean="0">
                <a:latin typeface="Courier"/>
                <a:cs typeface="Courier"/>
              </a:rPr>
              <a:t>x,y</a:t>
            </a:r>
            <a:r>
              <a:rPr lang="en-US" dirty="0" smtClean="0">
                <a:latin typeface="Courier"/>
                <a:cs typeface="Courier"/>
              </a:rPr>
              <a:t>)</a:t>
            </a:r>
          </a:p>
          <a:p>
            <a:pPr lvl="1"/>
            <a:r>
              <a:rPr lang="en-US" dirty="0" smtClean="0">
                <a:cs typeface="Courier"/>
              </a:rPr>
              <a:t>one of them is a write</a:t>
            </a:r>
          </a:p>
          <a:p>
            <a:r>
              <a:rPr lang="en-US" dirty="0" smtClean="0">
                <a:cs typeface="Courier"/>
              </a:rPr>
              <a:t>Let </a:t>
            </a:r>
            <a:r>
              <a:rPr lang="en-US" dirty="0" smtClean="0">
                <a:latin typeface="Courier"/>
                <a:cs typeface="Courier"/>
              </a:rPr>
              <a:t>f</a:t>
            </a:r>
            <a:r>
              <a:rPr lang="en-US" dirty="0" smtClean="0">
                <a:cs typeface="Courier"/>
              </a:rPr>
              <a:t> and </a:t>
            </a:r>
            <a:r>
              <a:rPr lang="en-US" dirty="0" smtClean="0">
                <a:latin typeface="Courier"/>
                <a:cs typeface="Courier"/>
              </a:rPr>
              <a:t>g</a:t>
            </a:r>
            <a:r>
              <a:rPr lang="en-US" dirty="0" smtClean="0">
                <a:cs typeface="Courier"/>
              </a:rPr>
              <a:t> be affine</a:t>
            </a:r>
          </a:p>
          <a:p>
            <a:pPr lvl="1"/>
            <a:r>
              <a:rPr lang="en-US" dirty="0" smtClean="0">
                <a:latin typeface="Courier"/>
                <a:cs typeface="Courier"/>
              </a:rPr>
              <a:t>a</a:t>
            </a:r>
            <a:r>
              <a:rPr lang="en-US" baseline="-25000" dirty="0" smtClean="0">
                <a:latin typeface="Courier"/>
                <a:cs typeface="Courier"/>
              </a:rPr>
              <a:t>0</a:t>
            </a:r>
            <a:r>
              <a:rPr lang="en-US" dirty="0" smtClean="0">
                <a:latin typeface="Courier"/>
                <a:cs typeface="Courier"/>
              </a:rPr>
              <a:t>+a</a:t>
            </a:r>
            <a:r>
              <a:rPr lang="en-US" baseline="-25000" dirty="0" smtClean="0">
                <a:latin typeface="Courier"/>
                <a:cs typeface="Courier"/>
              </a:rPr>
              <a:t>1</a:t>
            </a:r>
            <a:r>
              <a:rPr lang="en-US" dirty="0" smtClean="0">
                <a:latin typeface="Courier"/>
                <a:cs typeface="Courier"/>
              </a:rPr>
              <a:t>i+a</a:t>
            </a:r>
            <a:r>
              <a:rPr lang="en-US" baseline="-25000" dirty="0" smtClean="0">
                <a:latin typeface="Courier"/>
                <a:cs typeface="Courier"/>
              </a:rPr>
              <a:t>2</a:t>
            </a:r>
            <a:r>
              <a:rPr lang="en-US" dirty="0" smtClean="0">
                <a:latin typeface="Courier"/>
                <a:cs typeface="Courier"/>
              </a:rPr>
              <a:t>j = b</a:t>
            </a:r>
            <a:r>
              <a:rPr lang="en-US" baseline="-25000" dirty="0" smtClean="0">
                <a:latin typeface="Courier"/>
                <a:cs typeface="Courier"/>
              </a:rPr>
              <a:t>0</a:t>
            </a:r>
            <a:r>
              <a:rPr lang="en-US" dirty="0" smtClean="0">
                <a:latin typeface="Courier"/>
                <a:cs typeface="Courier"/>
              </a:rPr>
              <a:t>+b</a:t>
            </a:r>
            <a:r>
              <a:rPr lang="en-US" baseline="-25000" dirty="0" smtClean="0">
                <a:latin typeface="Courier"/>
                <a:cs typeface="Courier"/>
              </a:rPr>
              <a:t>1</a:t>
            </a:r>
            <a:r>
              <a:rPr lang="en-US" dirty="0" smtClean="0">
                <a:latin typeface="Courier"/>
                <a:cs typeface="Courier"/>
              </a:rPr>
              <a:t>x+b</a:t>
            </a:r>
            <a:r>
              <a:rPr lang="en-US" baseline="-25000" dirty="0" smtClean="0">
                <a:latin typeface="Courier"/>
                <a:cs typeface="Courier"/>
              </a:rPr>
              <a:t>2</a:t>
            </a:r>
            <a:r>
              <a:rPr lang="en-US" dirty="0" smtClean="0">
                <a:latin typeface="Courier"/>
                <a:cs typeface="Courier"/>
              </a:rPr>
              <a:t>y</a:t>
            </a:r>
          </a:p>
          <a:p>
            <a:pPr lvl="1"/>
            <a:r>
              <a:rPr lang="en-US" dirty="0" smtClean="0">
                <a:cs typeface="Courier"/>
              </a:rPr>
              <a:t>linear Diophantine equation</a:t>
            </a:r>
          </a:p>
          <a:p>
            <a:pPr lvl="1"/>
            <a:r>
              <a:rPr lang="en-US" dirty="0" smtClean="0">
                <a:cs typeface="Courier"/>
              </a:rPr>
              <a:t>solution exists if </a:t>
            </a:r>
            <a:br>
              <a:rPr lang="en-US" dirty="0" smtClean="0">
                <a:cs typeface="Courier"/>
              </a:rPr>
            </a:br>
            <a:r>
              <a:rPr lang="en-US" dirty="0" err="1" smtClean="0">
                <a:latin typeface="Courier"/>
                <a:cs typeface="Courier"/>
              </a:rPr>
              <a:t>gcd</a:t>
            </a:r>
            <a:r>
              <a:rPr lang="en-US" dirty="0" smtClean="0">
                <a:latin typeface="Courier"/>
                <a:cs typeface="Courier"/>
              </a:rPr>
              <a:t>(a</a:t>
            </a:r>
            <a:r>
              <a:rPr lang="en-US" baseline="-25000" dirty="0" smtClean="0">
                <a:latin typeface="Courier"/>
                <a:cs typeface="Courier"/>
              </a:rPr>
              <a:t>1</a:t>
            </a:r>
            <a:r>
              <a:rPr lang="en-US" dirty="0" smtClean="0">
                <a:latin typeface="Courier"/>
                <a:cs typeface="Courier"/>
              </a:rPr>
              <a:t>,a</a:t>
            </a:r>
            <a:r>
              <a:rPr lang="en-US" baseline="-25000" dirty="0" smtClean="0">
                <a:latin typeface="Courier"/>
                <a:cs typeface="Courier"/>
              </a:rPr>
              <a:t>2</a:t>
            </a:r>
            <a:r>
              <a:rPr lang="en-US" dirty="0" smtClean="0">
                <a:latin typeface="Courier"/>
                <a:cs typeface="Courier"/>
              </a:rPr>
              <a:t>,b</a:t>
            </a:r>
            <a:r>
              <a:rPr lang="en-US" baseline="-25000" dirty="0" smtClean="0">
                <a:latin typeface="Courier"/>
                <a:cs typeface="Courier"/>
              </a:rPr>
              <a:t>1</a:t>
            </a:r>
            <a:r>
              <a:rPr lang="en-US" dirty="0" smtClean="0">
                <a:latin typeface="Courier"/>
                <a:cs typeface="Courier"/>
              </a:rPr>
              <a:t>,b</a:t>
            </a:r>
            <a:r>
              <a:rPr lang="en-US" baseline="-25000" dirty="0" smtClean="0">
                <a:latin typeface="Courier"/>
                <a:cs typeface="Courier"/>
              </a:rPr>
              <a:t>2</a:t>
            </a:r>
            <a:r>
              <a:rPr lang="en-US" dirty="0" smtClean="0">
                <a:latin typeface="Courier"/>
                <a:cs typeface="Courier"/>
              </a:rPr>
              <a:t>)=|a</a:t>
            </a:r>
            <a:r>
              <a:rPr lang="en-US" baseline="-25000" dirty="0" smtClean="0">
                <a:latin typeface="Courier"/>
                <a:cs typeface="Courier"/>
              </a:rPr>
              <a:t>0</a:t>
            </a:r>
            <a:r>
              <a:rPr lang="en-US" dirty="0" smtClean="0">
                <a:latin typeface="Courier"/>
                <a:cs typeface="Courier"/>
              </a:rPr>
              <a:t>-b</a:t>
            </a:r>
            <a:r>
              <a:rPr lang="en-US" baseline="-25000" dirty="0" smtClean="0">
                <a:latin typeface="Courier"/>
                <a:cs typeface="Courier"/>
              </a:rPr>
              <a:t>0</a:t>
            </a:r>
            <a:r>
              <a:rPr lang="en-US" dirty="0" smtClean="0">
                <a:latin typeface="Courier"/>
                <a:cs typeface="Courier"/>
              </a:rPr>
              <a:t>|</a:t>
            </a:r>
          </a:p>
          <a:p>
            <a:pPr lvl="1"/>
            <a:endParaRPr lang="en-US" dirty="0" smtClean="0">
              <a:cs typeface="Courier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EJCP 2017, June 29, Toulouse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978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GCD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>
                <a:latin typeface="Courier"/>
                <a:cs typeface="Courier"/>
              </a:rPr>
              <a:t>3i=6x-3y+2 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>
                <a:latin typeface="Courier"/>
                <a:cs typeface="Courier"/>
                <a:sym typeface="Wingdings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3i-6x+3y=2</a:t>
            </a:r>
          </a:p>
          <a:p>
            <a:pPr lvl="1"/>
            <a:r>
              <a:rPr lang="en-US" dirty="0" err="1" smtClean="0">
                <a:latin typeface="Courier"/>
                <a:cs typeface="Courier"/>
              </a:rPr>
              <a:t>gcd</a:t>
            </a:r>
            <a:r>
              <a:rPr lang="en-US" dirty="0" smtClean="0">
                <a:latin typeface="Courier"/>
                <a:cs typeface="Courier"/>
              </a:rPr>
              <a:t>(3,6,3) = 2 ?</a:t>
            </a:r>
          </a:p>
          <a:p>
            <a:endParaRPr lang="en-US" dirty="0">
              <a:latin typeface="Courier"/>
              <a:cs typeface="Courier"/>
            </a:endParaRPr>
          </a:p>
          <a:p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>
                <a:latin typeface="Courier"/>
                <a:cs typeface="Courier"/>
              </a:rPr>
              <a:t>2i=4x-2y</a:t>
            </a:r>
            <a:r>
              <a:rPr lang="en-US" dirty="0">
                <a:latin typeface="Courier"/>
                <a:cs typeface="Courier"/>
              </a:rPr>
              <a:t>+2 </a:t>
            </a:r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>
                <a:latin typeface="Courier"/>
                <a:cs typeface="Courier"/>
                <a:sym typeface="Wingdings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2i-4x+2y</a:t>
            </a:r>
            <a:r>
              <a:rPr lang="en-US" dirty="0">
                <a:latin typeface="Courier"/>
                <a:cs typeface="Courier"/>
              </a:rPr>
              <a:t>=</a:t>
            </a:r>
            <a:r>
              <a:rPr lang="en-US" dirty="0" smtClean="0">
                <a:latin typeface="Courier"/>
                <a:cs typeface="Courier"/>
              </a:rPr>
              <a:t>2</a:t>
            </a:r>
          </a:p>
          <a:p>
            <a:pPr lvl="1"/>
            <a:r>
              <a:rPr lang="en-US" dirty="0" err="1" smtClean="0">
                <a:latin typeface="Courier"/>
                <a:cs typeface="Courier"/>
              </a:rPr>
              <a:t>gcd</a:t>
            </a:r>
            <a:r>
              <a:rPr lang="en-US" dirty="0" smtClean="0">
                <a:latin typeface="Courier"/>
                <a:cs typeface="Courier"/>
              </a:rPr>
              <a:t>(2,4,2) = 2 ?</a:t>
            </a:r>
            <a:endParaRPr lang="en-US" dirty="0">
              <a:latin typeface="Courier"/>
              <a:cs typeface="Courier"/>
            </a:endParaRPr>
          </a:p>
          <a:p>
            <a:endParaRPr lang="en-US" dirty="0">
              <a:latin typeface="Courier"/>
              <a:cs typeface="Courier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329304" y="1669702"/>
            <a:ext cx="5587024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for (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=1;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&lt;N;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++)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for (j=0; j&lt;M; j++)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   A[3*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] = A[6*i-3*j+2] + B[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][j];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29304" y="3739802"/>
            <a:ext cx="5587024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for (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=1;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&lt;N;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++)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for (j=0; j&lt;M; j++)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   A[2*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] = A[4*i-2*j+2] + B[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][j];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EJCP 2017, June 29, Toulouse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7732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High-Level Optimizations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Goals: Parallelism and Data Locality</a:t>
            </a:r>
          </a:p>
          <a:p>
            <a:endParaRPr lang="en-US" dirty="0" smtClean="0"/>
          </a:p>
          <a:p>
            <a:r>
              <a:rPr lang="en-US" dirty="0" smtClean="0"/>
              <a:t>Why Parallelism?</a:t>
            </a:r>
          </a:p>
          <a:p>
            <a:endParaRPr lang="en-US" dirty="0"/>
          </a:p>
          <a:p>
            <a:r>
              <a:rPr lang="en-US" dirty="0" smtClean="0"/>
              <a:t>Why Data Locality?</a:t>
            </a:r>
          </a:p>
          <a:p>
            <a:endParaRPr lang="en-US" dirty="0"/>
          </a:p>
          <a:p>
            <a:r>
              <a:rPr lang="en-US" dirty="0" smtClean="0"/>
              <a:t>Why High-Level?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EJCP 2017, June 29, Toulouse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2670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GCD Test Inexact?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does GCD test give false positive?</a:t>
            </a:r>
          </a:p>
          <a:p>
            <a:pPr lvl="1"/>
            <a:r>
              <a:rPr lang="en-US" dirty="0" smtClean="0"/>
              <a:t>What happens when GCD=1?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GCD test: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 = </a:t>
            </a:r>
            <a:r>
              <a:rPr lang="en-US" dirty="0">
                <a:latin typeface="Courier"/>
                <a:cs typeface="Courier"/>
              </a:rPr>
              <a:t>j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smtClean="0"/>
              <a:t>trivial solution exist</a:t>
            </a:r>
          </a:p>
          <a:p>
            <a:r>
              <a:rPr lang="en-US" dirty="0" smtClean="0"/>
              <a:t>Main problem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space is completely unconstrained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329304" y="2622202"/>
            <a:ext cx="4201804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for (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=0; </a:t>
            </a:r>
            <a:r>
              <a:rPr lang="en-US" b="1" dirty="0" err="1" smtClean="0">
                <a:latin typeface="Courier"/>
                <a:cs typeface="Courier"/>
              </a:rPr>
              <a:t>i</a:t>
            </a:r>
            <a:r>
              <a:rPr lang="en-US" b="1" dirty="0" smtClean="0">
                <a:latin typeface="Courier"/>
                <a:cs typeface="Courier"/>
              </a:rPr>
              <a:t>&lt;N</a:t>
            </a:r>
            <a:r>
              <a:rPr lang="en-US" dirty="0" smtClean="0">
                <a:latin typeface="Courier"/>
                <a:cs typeface="Courier"/>
              </a:rPr>
              <a:t>;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++)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for (</a:t>
            </a:r>
            <a:r>
              <a:rPr lang="en-US" b="1" dirty="0" smtClean="0">
                <a:latin typeface="Courier"/>
                <a:cs typeface="Courier"/>
              </a:rPr>
              <a:t>j=N</a:t>
            </a:r>
            <a:r>
              <a:rPr lang="en-US" dirty="0" smtClean="0">
                <a:latin typeface="Courier"/>
                <a:cs typeface="Courier"/>
              </a:rPr>
              <a:t>; j&lt;M; j++)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   A[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] = A[j] + B[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][j];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EJCP 2017, June 29, Toulouse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8108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Banerjee Test </a:t>
            </a:r>
            <a:r>
              <a:rPr lang="en-US" sz="2400" dirty="0" smtClean="0"/>
              <a:t>[Banerjee 1976]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Making it slightly better</a:t>
            </a:r>
          </a:p>
          <a:p>
            <a:r>
              <a:rPr lang="en-US" dirty="0" smtClean="0"/>
              <a:t>There may be a dependence if</a:t>
            </a:r>
          </a:p>
          <a:p>
            <a:pPr lvl="1"/>
            <a:r>
              <a:rPr lang="en-US" dirty="0" smtClean="0">
                <a:latin typeface="Courier"/>
                <a:cs typeface="Courier"/>
              </a:rPr>
              <a:t>min(f(</a:t>
            </a:r>
            <a:r>
              <a:rPr lang="en-US" dirty="0" err="1" smtClean="0">
                <a:latin typeface="Courier"/>
                <a:cs typeface="Courier"/>
              </a:rPr>
              <a:t>i,j</a:t>
            </a:r>
            <a:r>
              <a:rPr lang="en-US" dirty="0" smtClean="0">
                <a:latin typeface="Courier"/>
                <a:cs typeface="Courier"/>
              </a:rPr>
              <a:t>)-g(</a:t>
            </a:r>
            <a:r>
              <a:rPr lang="en-US" dirty="0" err="1" smtClean="0">
                <a:latin typeface="Courier"/>
                <a:cs typeface="Courier"/>
              </a:rPr>
              <a:t>x,y</a:t>
            </a:r>
            <a:r>
              <a:rPr lang="en-US" dirty="0" smtClean="0">
                <a:latin typeface="Courier"/>
                <a:cs typeface="Courier"/>
              </a:rPr>
              <a:t>))≤0</a:t>
            </a:r>
            <a:r>
              <a:rPr lang="en-US" dirty="0" smtClean="0">
                <a:cs typeface="Courier"/>
              </a:rPr>
              <a:t>, and</a:t>
            </a:r>
          </a:p>
          <a:p>
            <a:pPr lvl="1"/>
            <a:r>
              <a:rPr lang="en-US" dirty="0">
                <a:latin typeface="Courier"/>
                <a:cs typeface="Courier"/>
              </a:rPr>
              <a:t>0</a:t>
            </a:r>
            <a:r>
              <a:rPr lang="en-US" dirty="0" smtClean="0">
                <a:latin typeface="Courier"/>
                <a:cs typeface="Courier"/>
              </a:rPr>
              <a:t>≤max(</a:t>
            </a:r>
            <a:r>
              <a:rPr lang="en-US" dirty="0">
                <a:latin typeface="Courier"/>
                <a:cs typeface="Courier"/>
              </a:rPr>
              <a:t>f(</a:t>
            </a:r>
            <a:r>
              <a:rPr lang="en-US" dirty="0" err="1">
                <a:latin typeface="Courier"/>
                <a:cs typeface="Courier"/>
              </a:rPr>
              <a:t>i,j</a:t>
            </a:r>
            <a:r>
              <a:rPr lang="en-US" dirty="0" smtClean="0">
                <a:latin typeface="Courier"/>
                <a:cs typeface="Courier"/>
              </a:rPr>
              <a:t>)-g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x,y</a:t>
            </a:r>
            <a:r>
              <a:rPr lang="en-US" dirty="0">
                <a:latin typeface="Courier"/>
                <a:cs typeface="Courier"/>
              </a:rPr>
              <a:t>)</a:t>
            </a:r>
            <a:r>
              <a:rPr lang="en-US" dirty="0" smtClean="0">
                <a:latin typeface="Courier"/>
                <a:cs typeface="Courier"/>
              </a:rPr>
              <a:t>)</a:t>
            </a:r>
            <a:r>
              <a:rPr lang="en-US" dirty="0" smtClean="0">
                <a:cs typeface="Courier"/>
              </a:rPr>
              <a:t> </a:t>
            </a:r>
          </a:p>
          <a:p>
            <a:pPr lvl="1"/>
            <a:endParaRPr lang="en-US" dirty="0">
              <a:cs typeface="Courier"/>
            </a:endParaRPr>
          </a:p>
          <a:p>
            <a:pPr lvl="1"/>
            <a:endParaRPr lang="en-US" dirty="0" smtClean="0">
              <a:cs typeface="Courier"/>
            </a:endParaRPr>
          </a:p>
          <a:p>
            <a:pPr lvl="1"/>
            <a:endParaRPr lang="en-US" dirty="0">
              <a:cs typeface="Courier"/>
            </a:endParaRPr>
          </a:p>
          <a:p>
            <a:pPr lvl="1"/>
            <a:r>
              <a:rPr lang="en-US" dirty="0" smtClean="0">
                <a:latin typeface="Courier"/>
                <a:cs typeface="Courier"/>
              </a:rPr>
              <a:t>min(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-j) = 0-(M-1) = 1-M</a:t>
            </a:r>
          </a:p>
          <a:p>
            <a:pPr lvl="1"/>
            <a:r>
              <a:rPr lang="en-US" dirty="0" smtClean="0">
                <a:latin typeface="Courier"/>
                <a:cs typeface="Courier"/>
              </a:rPr>
              <a:t>max(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-j) = N-1-N   = -1</a:t>
            </a:r>
          </a:p>
          <a:p>
            <a:endParaRPr lang="en-US" dirty="0">
              <a:cs typeface="Courier"/>
            </a:endParaRPr>
          </a:p>
          <a:p>
            <a:pPr lvl="1"/>
            <a:endParaRPr lang="en-US" dirty="0">
              <a:latin typeface="Courier"/>
              <a:cs typeface="Courier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329304" y="3714402"/>
            <a:ext cx="4201804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for (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=0;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&lt;N;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++)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for (j=N; j&lt;M; j++) {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   A[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] = A[j] + B[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][j]; </a:t>
            </a:r>
          </a:p>
          <a:p>
            <a:r>
              <a:rPr lang="en-US" dirty="0" smtClean="0">
                <a:latin typeface="Courier"/>
                <a:cs typeface="Courier"/>
              </a:rPr>
              <a:t>}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EJCP 2017, June 29, Toulouse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7611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Dependence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Method for detecting parallelism</a:t>
            </a:r>
          </a:p>
          <a:p>
            <a:pPr lvl="1"/>
            <a:r>
              <a:rPr lang="en-US" dirty="0" smtClean="0"/>
              <a:t>(probably) used by many production compilers</a:t>
            </a:r>
          </a:p>
          <a:p>
            <a:pPr lvl="1"/>
            <a:r>
              <a:rPr lang="en-US" dirty="0" smtClean="0"/>
              <a:t>important for </a:t>
            </a:r>
            <a:r>
              <a:rPr lang="en-US" dirty="0" err="1" smtClean="0"/>
              <a:t>vectorization</a:t>
            </a:r>
            <a:endParaRPr lang="en-US" dirty="0" smtClean="0"/>
          </a:p>
          <a:p>
            <a:pPr lvl="1"/>
            <a:r>
              <a:rPr lang="en-US" dirty="0" smtClean="0"/>
              <a:t>not too good for thread-level parallelism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How can we expose parallelism?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EJCP 2017, June 29, Toulouse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695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Introduction</a:t>
            </a:r>
          </a:p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Loop Parallelism and Dependences</a:t>
            </a:r>
          </a:p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Dependence Tests</a:t>
            </a:r>
          </a:p>
          <a:p>
            <a:r>
              <a:rPr lang="en-US" dirty="0" smtClean="0"/>
              <a:t>Polyhedral Model</a:t>
            </a:r>
          </a:p>
          <a:p>
            <a:r>
              <a:rPr lang="en-US" dirty="0" smtClean="0"/>
              <a:t>Locality and Tiling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EJCP 2017, June 29, Toulouse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862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Exact Method: Polyhedral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Array Dataflow Analysis</a:t>
            </a:r>
            <a:r>
              <a:rPr lang="en-US" sz="1800" dirty="0" smtClean="0"/>
              <a:t> </a:t>
            </a:r>
            <a:r>
              <a:rPr lang="en-US" sz="2000" dirty="0" smtClean="0"/>
              <a:t>[</a:t>
            </a:r>
            <a:r>
              <a:rPr lang="en-US" sz="2000" dirty="0" err="1" smtClean="0"/>
              <a:t>Feautrier</a:t>
            </a:r>
            <a:r>
              <a:rPr lang="en-US" sz="2000" dirty="0" smtClean="0"/>
              <a:t> 1991]</a:t>
            </a:r>
            <a:endParaRPr lang="en-US" dirty="0" smtClean="0"/>
          </a:p>
          <a:p>
            <a:pPr lvl="1"/>
            <a:r>
              <a:rPr lang="en-US" dirty="0" smtClean="0"/>
              <a:t>Given read and write statement instances </a:t>
            </a:r>
            <a:r>
              <a:rPr lang="en-US" dirty="0" err="1" smtClean="0">
                <a:latin typeface="Courier"/>
                <a:cs typeface="Courier"/>
              </a:rPr>
              <a:t>r,w</a:t>
            </a:r>
            <a:endParaRPr lang="en-US" dirty="0">
              <a:cs typeface="Courier"/>
            </a:endParaRPr>
          </a:p>
          <a:p>
            <a:pPr lvl="1"/>
            <a:r>
              <a:rPr lang="en-US" dirty="0" smtClean="0"/>
              <a:t>Find </a:t>
            </a:r>
            <a:r>
              <a:rPr lang="en-US" dirty="0" smtClean="0">
                <a:latin typeface="Courier"/>
                <a:cs typeface="Courier"/>
              </a:rPr>
              <a:t>w</a:t>
            </a:r>
            <a:r>
              <a:rPr lang="en-US" dirty="0" smtClean="0"/>
              <a:t> as a function of </a:t>
            </a:r>
            <a:r>
              <a:rPr lang="en-US" dirty="0" smtClean="0">
                <a:latin typeface="Courier"/>
                <a:cs typeface="Courier"/>
              </a:rPr>
              <a:t>r</a:t>
            </a:r>
            <a:r>
              <a:rPr lang="en-US" dirty="0" smtClean="0"/>
              <a:t> such that</a:t>
            </a:r>
          </a:p>
          <a:p>
            <a:pPr lvl="1"/>
            <a:r>
              <a:rPr lang="en-US" dirty="0" smtClean="0">
                <a:latin typeface="Courier"/>
                <a:cs typeface="Courier"/>
              </a:rPr>
              <a:t>r</a:t>
            </a:r>
            <a:r>
              <a:rPr lang="en-US" dirty="0" smtClean="0"/>
              <a:t> and </a:t>
            </a:r>
            <a:r>
              <a:rPr lang="en-US" dirty="0" smtClean="0">
                <a:latin typeface="Courier"/>
                <a:cs typeface="Courier"/>
              </a:rPr>
              <a:t>w</a:t>
            </a:r>
            <a:r>
              <a:rPr lang="en-US" dirty="0" smtClean="0"/>
              <a:t> are in conflict</a:t>
            </a:r>
          </a:p>
          <a:p>
            <a:pPr lvl="1"/>
            <a:r>
              <a:rPr lang="en-US" dirty="0" smtClean="0">
                <a:latin typeface="Courier"/>
                <a:cs typeface="Courier"/>
              </a:rPr>
              <a:t>w</a:t>
            </a:r>
            <a:r>
              <a:rPr lang="en-US" dirty="0" smtClean="0"/>
              <a:t> happens-before </a:t>
            </a:r>
            <a:r>
              <a:rPr lang="en-US" dirty="0" smtClean="0">
                <a:latin typeface="Courier"/>
                <a:cs typeface="Courier"/>
              </a:rPr>
              <a:t>r</a:t>
            </a:r>
          </a:p>
          <a:p>
            <a:pPr lvl="1"/>
            <a:r>
              <a:rPr lang="en-US" dirty="0" smtClean="0">
                <a:latin typeface="Courier"/>
                <a:cs typeface="Courier"/>
              </a:rPr>
              <a:t>w</a:t>
            </a:r>
            <a:r>
              <a:rPr lang="en-US" dirty="0" smtClean="0"/>
              <a:t> is the </a:t>
            </a:r>
            <a:r>
              <a:rPr lang="en-US" b="1" dirty="0" smtClean="0"/>
              <a:t>most recent</a:t>
            </a:r>
            <a:r>
              <a:rPr lang="en-US" dirty="0" smtClean="0"/>
              <a:t> write</a:t>
            </a:r>
          </a:p>
          <a:p>
            <a:pPr lvl="1"/>
            <a:r>
              <a:rPr lang="en-US" dirty="0" smtClean="0"/>
              <a:t>when everything is </a:t>
            </a:r>
            <a:r>
              <a:rPr lang="en-US" b="1" dirty="0" smtClean="0"/>
              <a:t>affine</a:t>
            </a:r>
          </a:p>
          <a:p>
            <a:r>
              <a:rPr lang="en-US" dirty="0" smtClean="0"/>
              <a:t>Main Engine</a:t>
            </a:r>
          </a:p>
          <a:p>
            <a:pPr lvl="1"/>
            <a:r>
              <a:rPr lang="en-US" dirty="0" smtClean="0"/>
              <a:t>Parametric Integer Linear Programming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EJCP 2017, June 29, Toulouse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81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Exact Dependence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produced the value read at </a:t>
            </a:r>
            <a:r>
              <a:rPr lang="en-US" dirty="0" smtClean="0">
                <a:latin typeface="Courier"/>
                <a:cs typeface="Courier"/>
              </a:rPr>
              <a:t>A[j]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Powerful but expensive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64204" y="2253902"/>
            <a:ext cx="4201804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for (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=0;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&lt;N;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++)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for (j=</a:t>
            </a:r>
            <a:r>
              <a:rPr lang="en-US" dirty="0">
                <a:latin typeface="Courier"/>
                <a:cs typeface="Courier"/>
              </a:rPr>
              <a:t>0</a:t>
            </a:r>
            <a:r>
              <a:rPr lang="en-US" dirty="0" smtClean="0">
                <a:latin typeface="Courier"/>
                <a:cs typeface="Courier"/>
              </a:rPr>
              <a:t>; j&lt;M; j++)</a:t>
            </a:r>
          </a:p>
          <a:p>
            <a:r>
              <a:rPr lang="en-US" dirty="0" smtClean="0">
                <a:latin typeface="Courier"/>
                <a:cs typeface="Courier"/>
              </a:rPr>
              <a:t>S:     A[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] = A[j] + B[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][j];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64204" y="3937000"/>
            <a:ext cx="5032936" cy="9233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S&lt;</a:t>
            </a:r>
            <a:r>
              <a:rPr lang="en-US" dirty="0" err="1" smtClean="0">
                <a:latin typeface="Courier"/>
                <a:cs typeface="Courier"/>
              </a:rPr>
              <a:t>i,j</a:t>
            </a:r>
            <a:r>
              <a:rPr lang="en-US" dirty="0" smtClean="0">
                <a:latin typeface="Courier"/>
                <a:cs typeface="Courier"/>
              </a:rPr>
              <a:t>&gt; = </a:t>
            </a:r>
            <a:r>
              <a:rPr lang="en-US" dirty="0">
                <a:latin typeface="Courier"/>
                <a:cs typeface="Courier"/>
              </a:rPr>
              <a:t>if </a:t>
            </a: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>
                <a:latin typeface="Courier"/>
                <a:cs typeface="Courier"/>
              </a:rPr>
              <a:t>&gt;j and j&gt;</a:t>
            </a:r>
            <a:r>
              <a:rPr lang="en-US" dirty="0" smtClean="0">
                <a:latin typeface="Courier"/>
                <a:cs typeface="Courier"/>
              </a:rPr>
              <a:t>0 : S&lt;j,M</a:t>
            </a:r>
            <a:r>
              <a:rPr lang="en-US" dirty="0">
                <a:latin typeface="Courier"/>
                <a:cs typeface="Courier"/>
              </a:rPr>
              <a:t>-</a:t>
            </a:r>
            <a:r>
              <a:rPr lang="en-US" dirty="0" smtClean="0">
                <a:latin typeface="Courier"/>
                <a:cs typeface="Courier"/>
              </a:rPr>
              <a:t>1&gt;;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 smtClean="0">
                <a:latin typeface="Courier"/>
                <a:cs typeface="Courier"/>
              </a:rPr>
              <a:t>         if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=j and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&gt;0 : </a:t>
            </a:r>
            <a:r>
              <a:rPr lang="en-US" dirty="0">
                <a:latin typeface="Courier"/>
                <a:cs typeface="Courier"/>
              </a:rPr>
              <a:t>S&lt;j</a:t>
            </a:r>
            <a:r>
              <a:rPr lang="en-US" dirty="0" smtClean="0">
                <a:latin typeface="Courier"/>
                <a:cs typeface="Courier"/>
              </a:rPr>
              <a:t>,j</a:t>
            </a:r>
            <a:r>
              <a:rPr lang="en-US" dirty="0">
                <a:latin typeface="Courier"/>
                <a:cs typeface="Courier"/>
              </a:rPr>
              <a:t>-1</a:t>
            </a:r>
            <a:r>
              <a:rPr lang="en-US" dirty="0" smtClean="0">
                <a:latin typeface="Courier"/>
                <a:cs typeface="Courier"/>
              </a:rPr>
              <a:t>&gt;;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     if j&gt;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 or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=j=0: </a:t>
            </a:r>
            <a:r>
              <a:rPr lang="en-US" dirty="0">
                <a:latin typeface="Courier"/>
                <a:cs typeface="Courier"/>
              </a:rPr>
              <a:t>A[j</a:t>
            </a:r>
            <a:r>
              <a:rPr lang="en-US" dirty="0" smtClean="0">
                <a:latin typeface="Courier"/>
                <a:cs typeface="Courier"/>
              </a:rPr>
              <a:t>];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2425700" y="3441700"/>
            <a:ext cx="1689100" cy="3302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EJCP 2017, June 29, Toulouse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322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 View of the ADA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Performs full </a:t>
            </a:r>
            <a:r>
              <a:rPr lang="en-US" i="1" dirty="0" smtClean="0"/>
              <a:t>array expansion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arrays are sources of complications</a:t>
            </a:r>
          </a:p>
          <a:p>
            <a:pPr lvl="1"/>
            <a:r>
              <a:rPr lang="en-US" dirty="0" smtClean="0"/>
              <a:t>recall: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Dynamic Single Assignment </a:t>
            </a:r>
          </a:p>
          <a:p>
            <a:pPr lvl="1"/>
            <a:r>
              <a:rPr lang="en-US" dirty="0" smtClean="0"/>
              <a:t>simplifies analysis</a:t>
            </a:r>
          </a:p>
          <a:p>
            <a:pPr lvl="1"/>
            <a:r>
              <a:rPr lang="en-US" dirty="0" smtClean="0"/>
              <a:t>ADA converts to such view</a:t>
            </a:r>
          </a:p>
          <a:p>
            <a:pPr lvl="1"/>
            <a:r>
              <a:rPr lang="en-US" dirty="0" smtClean="0"/>
              <a:t>memory </a:t>
            </a:r>
            <a:r>
              <a:rPr lang="en-US" dirty="0" err="1" smtClean="0"/>
              <a:t>vs</a:t>
            </a:r>
            <a:r>
              <a:rPr lang="en-US" dirty="0" smtClean="0"/>
              <a:t> parallelism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700904" y="2639367"/>
            <a:ext cx="5587024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for (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=1;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&lt;N;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++)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for (j=0; j&lt;M; j++)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   A[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][j] = A[i-1][j+1] + B[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][j];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EJCP 2017, June 29, Toulouse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3092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Polyhedral Representation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High-level abstraction of the program</a:t>
            </a:r>
          </a:p>
          <a:p>
            <a:pPr lvl="1"/>
            <a:r>
              <a:rPr lang="en-US" dirty="0" smtClean="0"/>
              <a:t>Statement instances: integer polyhedron</a:t>
            </a:r>
          </a:p>
          <a:p>
            <a:pPr lvl="1"/>
            <a:r>
              <a:rPr lang="en-US" dirty="0" smtClean="0"/>
              <a:t>Dependences: affine functions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Usual optimization flow</a:t>
            </a:r>
          </a:p>
          <a:p>
            <a:pPr lvl="1"/>
            <a:r>
              <a:rPr lang="en-US" dirty="0" smtClean="0"/>
              <a:t>1. extract polyhedral representation</a:t>
            </a:r>
          </a:p>
          <a:p>
            <a:pPr lvl="1"/>
            <a:r>
              <a:rPr lang="en-US" dirty="0" smtClean="0"/>
              <a:t>2. reason/transform the model</a:t>
            </a:r>
          </a:p>
          <a:p>
            <a:pPr lvl="1"/>
            <a:r>
              <a:rPr lang="en-US" dirty="0" smtClean="0"/>
              <a:t>3. generate code in the end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EJCP 2017, June 29, Toulouse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9426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Statement Instances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Statements executed at different iterations of the loop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/2 instances of S0</a:t>
            </a:r>
          </a:p>
          <a:p>
            <a:pPr lvl="1"/>
            <a:r>
              <a:rPr lang="en-US" dirty="0" smtClean="0"/>
              <a:t>Denoted as S0&lt;</a:t>
            </a:r>
            <a:r>
              <a:rPr lang="en-US" dirty="0" err="1" smtClean="0"/>
              <a:t>i,j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Represented as polyhedron</a:t>
            </a:r>
          </a:p>
          <a:p>
            <a:pPr lvl="1"/>
            <a:r>
              <a:rPr lang="en-US" dirty="0" smtClean="0"/>
              <a:t>{i,j|1≤i&lt;N, 1≤j≤i}</a:t>
            </a:r>
          </a:p>
          <a:p>
            <a:pPr lvl="1"/>
            <a:r>
              <a:rPr lang="en-US" dirty="0" smtClean="0"/>
              <a:t>Geometric 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466310" y="2135980"/>
            <a:ext cx="3252582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for (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=1;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&lt;N;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++)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for (j=1; j&lt;=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; j++)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S0;</a:t>
            </a:r>
            <a:endParaRPr lang="en-US" dirty="0">
              <a:latin typeface="Courier"/>
              <a:cs typeface="Courier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5084306" y="3275568"/>
            <a:ext cx="3729494" cy="2999264"/>
            <a:chOff x="5084306" y="3275568"/>
            <a:chExt cx="3729494" cy="2999264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5676900" y="5791200"/>
              <a:ext cx="31369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flipV="1">
              <a:off x="5829300" y="3378200"/>
              <a:ext cx="0" cy="25654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ight Triangle 9"/>
            <p:cNvSpPr/>
            <p:nvPr/>
          </p:nvSpPr>
          <p:spPr>
            <a:xfrm flipH="1">
              <a:off x="6172200" y="3644900"/>
              <a:ext cx="1803400" cy="1803400"/>
            </a:xfrm>
            <a:prstGeom prst="rt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324188" y="5720834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latin typeface="Courier"/>
                  <a:cs typeface="Courier"/>
                </a:rPr>
                <a:t>i</a:t>
              </a:r>
              <a:endParaRPr lang="en-US" dirty="0">
                <a:latin typeface="Courier"/>
                <a:cs typeface="Courier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517488" y="3275568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ourier"/>
                  <a:cs typeface="Courier"/>
                </a:rPr>
                <a:t>j</a:t>
              </a:r>
              <a:endParaRPr lang="en-US" dirty="0">
                <a:latin typeface="Courier"/>
                <a:cs typeface="Courier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5676900" y="5448300"/>
              <a:ext cx="3009900" cy="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5689600" y="3275568"/>
              <a:ext cx="2647288" cy="266803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V="1">
              <a:off x="7975600" y="3275568"/>
              <a:ext cx="0" cy="266803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7675484" y="5905500"/>
              <a:ext cx="6002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latin typeface="Courier"/>
                  <a:cs typeface="Courier"/>
                </a:rPr>
                <a:t>i</a:t>
              </a:r>
              <a:r>
                <a:rPr lang="en-US" dirty="0" smtClean="0">
                  <a:latin typeface="Courier"/>
                  <a:cs typeface="Courier"/>
                </a:rPr>
                <a:t>&lt;N</a:t>
              </a:r>
              <a:endParaRPr lang="en-US" dirty="0">
                <a:latin typeface="Courier"/>
                <a:cs typeface="Courier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778985" y="4064000"/>
              <a:ext cx="5883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latin typeface="Courier"/>
                  <a:cs typeface="Courier"/>
                </a:rPr>
                <a:t>j</a:t>
              </a:r>
              <a:r>
                <a:rPr lang="en-US" dirty="0" err="1"/>
                <a:t>≤</a:t>
              </a:r>
              <a:r>
                <a:rPr lang="en-US" dirty="0" err="1" smtClean="0">
                  <a:latin typeface="Courier"/>
                  <a:cs typeface="Courier"/>
                </a:rPr>
                <a:t>i</a:t>
              </a:r>
              <a:endParaRPr lang="en-US" dirty="0">
                <a:latin typeface="Courier"/>
                <a:cs typeface="Courier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084306" y="5238234"/>
              <a:ext cx="5883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ourier"/>
                  <a:cs typeface="Courier"/>
                </a:rPr>
                <a:t>1</a:t>
              </a:r>
              <a:r>
                <a:rPr lang="en-US" dirty="0" smtClean="0"/>
                <a:t>≤</a:t>
              </a:r>
              <a:r>
                <a:rPr lang="en-US" dirty="0" smtClean="0">
                  <a:latin typeface="Courier"/>
                  <a:cs typeface="Courier"/>
                </a:rPr>
                <a:t>j</a:t>
              </a:r>
              <a:endParaRPr lang="en-US" dirty="0">
                <a:latin typeface="Courier"/>
                <a:cs typeface="Courier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903401" y="5905500"/>
              <a:ext cx="5883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ourier"/>
                  <a:cs typeface="Courier"/>
                </a:rPr>
                <a:t>1</a:t>
              </a:r>
              <a:r>
                <a:rPr lang="en-US" dirty="0" smtClean="0"/>
                <a:t>≤</a:t>
              </a:r>
              <a:r>
                <a:rPr lang="en-US" dirty="0" smtClean="0">
                  <a:latin typeface="Courier"/>
                  <a:cs typeface="Courier"/>
                </a:rPr>
                <a:t>i</a:t>
              </a:r>
              <a:endParaRPr lang="en-US" dirty="0">
                <a:latin typeface="Courier"/>
                <a:cs typeface="Courier"/>
              </a:endParaRPr>
            </a:p>
          </p:txBody>
        </p:sp>
        <p:cxnSp>
          <p:nvCxnSpPr>
            <p:cNvPr id="27" name="Straight Connector 26"/>
            <p:cNvCxnSpPr/>
            <p:nvPr/>
          </p:nvCxnSpPr>
          <p:spPr>
            <a:xfrm flipV="1">
              <a:off x="6197600" y="3275568"/>
              <a:ext cx="0" cy="266803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EJCP 2017, June 29, Toulouse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0229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Dependence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Expressed as affine functions of the space</a:t>
            </a:r>
          </a:p>
          <a:p>
            <a:pPr lvl="1"/>
            <a:r>
              <a:rPr lang="en-US" dirty="0" smtClean="0"/>
              <a:t>Example: 1D Stencil</a:t>
            </a:r>
            <a:endParaRPr lang="en-US" dirty="0"/>
          </a:p>
          <a:p>
            <a:pPr lvl="2"/>
            <a:r>
              <a:rPr lang="en-US" dirty="0" smtClean="0">
                <a:latin typeface="Courier"/>
                <a:cs typeface="Courier"/>
              </a:rPr>
              <a:t>(t,i</a:t>
            </a:r>
            <a:r>
              <a:rPr lang="en-US" altLang="ja-JP" dirty="0" smtClean="0">
                <a:latin typeface="Courier"/>
                <a:cs typeface="Courier"/>
              </a:rPr>
              <a:t>→t-1,i-1)</a:t>
            </a:r>
          </a:p>
          <a:p>
            <a:pPr lvl="2"/>
            <a:r>
              <a:rPr lang="en-US" dirty="0">
                <a:latin typeface="Courier"/>
                <a:cs typeface="Courier"/>
              </a:rPr>
              <a:t>(t,i</a:t>
            </a:r>
            <a:r>
              <a:rPr lang="en-US" altLang="ja-JP" dirty="0">
                <a:latin typeface="Courier"/>
                <a:cs typeface="Courier"/>
              </a:rPr>
              <a:t>→t-1,</a:t>
            </a:r>
            <a:r>
              <a:rPr lang="en-US" altLang="ja-JP" dirty="0" smtClean="0">
                <a:latin typeface="Courier"/>
                <a:cs typeface="Courier"/>
              </a:rPr>
              <a:t>i)</a:t>
            </a:r>
            <a:endParaRPr lang="en-US" dirty="0">
              <a:latin typeface="Courier"/>
              <a:cs typeface="Courier"/>
            </a:endParaRPr>
          </a:p>
          <a:p>
            <a:pPr lvl="2"/>
            <a:r>
              <a:rPr lang="en-US" dirty="0">
                <a:latin typeface="Courier"/>
                <a:cs typeface="Courier"/>
              </a:rPr>
              <a:t>(t,i</a:t>
            </a:r>
            <a:r>
              <a:rPr lang="en-US" altLang="ja-JP" dirty="0">
                <a:latin typeface="Courier"/>
                <a:cs typeface="Courier"/>
              </a:rPr>
              <a:t>→t-1,</a:t>
            </a:r>
            <a:r>
              <a:rPr lang="en-US" altLang="ja-JP" dirty="0" smtClean="0">
                <a:latin typeface="Courier"/>
                <a:cs typeface="Courier"/>
              </a:rPr>
              <a:t>i+1)</a:t>
            </a:r>
            <a:endParaRPr lang="en-US" altLang="ja-JP" dirty="0">
              <a:cs typeface="Courier"/>
            </a:endParaRPr>
          </a:p>
          <a:p>
            <a:r>
              <a:rPr lang="en-US" dirty="0" smtClean="0"/>
              <a:t>Can be domain qualified</a:t>
            </a:r>
          </a:p>
          <a:p>
            <a:pPr lvl="1"/>
            <a:r>
              <a:rPr lang="en-US" dirty="0" smtClean="0"/>
              <a:t>if </a:t>
            </a:r>
            <a:r>
              <a:rPr lang="en-US" dirty="0" err="1" smtClean="0"/>
              <a:t>i</a:t>
            </a:r>
            <a:r>
              <a:rPr lang="en-US" dirty="0" smtClean="0"/>
              <a:t>=0:</a:t>
            </a:r>
          </a:p>
          <a:p>
            <a:pPr lvl="2"/>
            <a:r>
              <a:rPr lang="en-US" dirty="0">
                <a:latin typeface="Courier"/>
                <a:cs typeface="Courier"/>
              </a:rPr>
              <a:t>(t,i</a:t>
            </a:r>
            <a:r>
              <a:rPr lang="en-US" altLang="ja-JP" dirty="0">
                <a:latin typeface="Courier"/>
                <a:cs typeface="Courier"/>
              </a:rPr>
              <a:t>→t-1,i-1)</a:t>
            </a:r>
          </a:p>
          <a:p>
            <a:pPr lvl="2"/>
            <a:r>
              <a:rPr lang="en-US" dirty="0">
                <a:latin typeface="Courier"/>
                <a:cs typeface="Courier"/>
              </a:rPr>
              <a:t>(t,i</a:t>
            </a:r>
            <a:r>
              <a:rPr lang="en-US" altLang="ja-JP" dirty="0">
                <a:latin typeface="Courier"/>
                <a:cs typeface="Courier"/>
              </a:rPr>
              <a:t>→t-1,</a:t>
            </a:r>
            <a:r>
              <a:rPr lang="en-US" altLang="ja-JP" dirty="0" smtClean="0">
                <a:latin typeface="Courier"/>
                <a:cs typeface="Courier"/>
              </a:rPr>
              <a:t>i)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5384831" y="2959065"/>
            <a:ext cx="2895600" cy="2826266"/>
            <a:chOff x="927100" y="3086100"/>
            <a:chExt cx="2895600" cy="2826266"/>
          </a:xfrm>
        </p:grpSpPr>
        <p:sp>
          <p:nvSpPr>
            <p:cNvPr id="6" name="Oval 5"/>
            <p:cNvSpPr/>
            <p:nvPr/>
          </p:nvSpPr>
          <p:spPr>
            <a:xfrm>
              <a:off x="1384300" y="47752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1854200" y="52133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1384300" y="52133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 flipV="1">
              <a:off x="1054100" y="5626100"/>
              <a:ext cx="2768600" cy="254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V="1">
              <a:off x="1206500" y="3086100"/>
              <a:ext cx="0" cy="27178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Oval 10"/>
            <p:cNvSpPr/>
            <p:nvPr/>
          </p:nvSpPr>
          <p:spPr>
            <a:xfrm>
              <a:off x="1854200" y="47752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1384300" y="43370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1854200" y="43370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1384300" y="38925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1854200" y="38925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1384300" y="34544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1854200" y="34544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2324100" y="52133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2324100" y="47752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2324100" y="43370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2324100" y="38925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2324100" y="34544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2794000" y="52133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2794000" y="47752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2794000" y="43370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2794000" y="38925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2794000" y="34544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3263900" y="52133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3263900" y="47752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3263900" y="43370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3263900" y="38925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3263900" y="34544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378200" y="5543034"/>
              <a:ext cx="25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ourier"/>
                  <a:cs typeface="Courier"/>
                </a:rPr>
                <a:t>t</a:t>
              </a:r>
              <a:endParaRPr lang="en-US" dirty="0">
                <a:latin typeface="Courier"/>
                <a:cs typeface="Courier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927100" y="3117334"/>
              <a:ext cx="25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latin typeface="Courier"/>
                  <a:cs typeface="Courier"/>
                </a:rPr>
                <a:t>i</a:t>
              </a:r>
              <a:endParaRPr lang="en-US" dirty="0">
                <a:latin typeface="Courier"/>
                <a:cs typeface="Courier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5943631" y="4306297"/>
            <a:ext cx="403638" cy="926584"/>
            <a:chOff x="1955800" y="3556516"/>
            <a:chExt cx="403638" cy="926584"/>
          </a:xfrm>
        </p:grpSpPr>
        <p:cxnSp>
          <p:nvCxnSpPr>
            <p:cNvPr id="36" name="Straight Arrow Connector 35"/>
            <p:cNvCxnSpPr>
              <a:stCxn id="11" idx="2"/>
            </p:cNvCxnSpPr>
            <p:nvPr/>
          </p:nvCxnSpPr>
          <p:spPr>
            <a:xfrm flipH="1">
              <a:off x="1955800" y="4019034"/>
              <a:ext cx="368300" cy="516"/>
            </a:xfrm>
            <a:prstGeom prst="straightConnector1">
              <a:avLst/>
            </a:prstGeom>
            <a:ln>
              <a:headEnd type="stealth"/>
              <a:tailEnd type="non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>
              <a:stCxn id="11" idx="3"/>
            </p:cNvCxnSpPr>
            <p:nvPr/>
          </p:nvCxnSpPr>
          <p:spPr>
            <a:xfrm flipH="1">
              <a:off x="1955800" y="4104346"/>
              <a:ext cx="403638" cy="378754"/>
            </a:xfrm>
            <a:prstGeom prst="straightConnector1">
              <a:avLst/>
            </a:prstGeom>
            <a:ln>
              <a:headEnd type="stealth"/>
              <a:tailEnd type="non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stCxn id="11" idx="1"/>
            </p:cNvCxnSpPr>
            <p:nvPr/>
          </p:nvCxnSpPr>
          <p:spPr>
            <a:xfrm flipH="1" flipV="1">
              <a:off x="1955800" y="3556516"/>
              <a:ext cx="403638" cy="377206"/>
            </a:xfrm>
            <a:prstGeom prst="straightConnector1">
              <a:avLst/>
            </a:prstGeom>
            <a:ln>
              <a:headEnd type="stealth"/>
              <a:tailEnd type="non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39" name="Group 38"/>
          <p:cNvGrpSpPr/>
          <p:nvPr/>
        </p:nvGrpSpPr>
        <p:grpSpPr>
          <a:xfrm>
            <a:off x="5943631" y="3403565"/>
            <a:ext cx="403638" cy="926584"/>
            <a:chOff x="1955800" y="3556516"/>
            <a:chExt cx="403638" cy="926584"/>
          </a:xfrm>
        </p:grpSpPr>
        <p:cxnSp>
          <p:nvCxnSpPr>
            <p:cNvPr id="40" name="Straight Arrow Connector 39"/>
            <p:cNvCxnSpPr>
              <a:stCxn id="15" idx="2"/>
            </p:cNvCxnSpPr>
            <p:nvPr/>
          </p:nvCxnSpPr>
          <p:spPr>
            <a:xfrm flipH="1" flipV="1">
              <a:off x="1955800" y="4019550"/>
              <a:ext cx="368300" cy="19566"/>
            </a:xfrm>
            <a:prstGeom prst="straightConnector1">
              <a:avLst/>
            </a:prstGeom>
            <a:ln>
              <a:headEnd type="stealth"/>
              <a:tailEnd type="non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15" idx="3"/>
            </p:cNvCxnSpPr>
            <p:nvPr/>
          </p:nvCxnSpPr>
          <p:spPr>
            <a:xfrm flipH="1">
              <a:off x="1955800" y="4124428"/>
              <a:ext cx="403638" cy="358672"/>
            </a:xfrm>
            <a:prstGeom prst="straightConnector1">
              <a:avLst/>
            </a:prstGeom>
            <a:ln>
              <a:headEnd type="stealth"/>
              <a:tailEnd type="non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15" idx="1"/>
            </p:cNvCxnSpPr>
            <p:nvPr/>
          </p:nvCxnSpPr>
          <p:spPr>
            <a:xfrm flipH="1" flipV="1">
              <a:off x="1955800" y="3556516"/>
              <a:ext cx="403638" cy="397288"/>
            </a:xfrm>
            <a:prstGeom prst="straightConnector1">
              <a:avLst/>
            </a:prstGeom>
            <a:ln>
              <a:headEnd type="stealth"/>
              <a:tailEnd type="non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49" name="Footer Placeholder 4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EJCP 2017, June 29, Toulouse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368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Loop Transformations?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90/10 Rule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Loop Nests</a:t>
            </a:r>
          </a:p>
          <a:p>
            <a:pPr lvl="1"/>
            <a:r>
              <a:rPr lang="en-US" dirty="0" smtClean="0"/>
              <a:t>hotspot of almost all programs</a:t>
            </a:r>
          </a:p>
          <a:p>
            <a:pPr lvl="1"/>
            <a:r>
              <a:rPr lang="en-US" dirty="0" smtClean="0"/>
              <a:t>few lines of change =&gt; huge impact</a:t>
            </a:r>
          </a:p>
          <a:p>
            <a:pPr lvl="1"/>
            <a:r>
              <a:rPr lang="en-US" dirty="0" smtClean="0"/>
              <a:t>natural source of parallelism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841501" y="2202190"/>
            <a:ext cx="5321299" cy="138499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“</a:t>
            </a:r>
            <a:r>
              <a:rPr lang="en-US" sz="2800" smtClean="0"/>
              <a:t>90% of </a:t>
            </a:r>
            <a:r>
              <a:rPr lang="en-US" sz="2800" dirty="0" smtClean="0"/>
              <a:t>the execution time </a:t>
            </a:r>
          </a:p>
          <a:p>
            <a:pPr algn="ctr"/>
            <a:r>
              <a:rPr lang="en-US" sz="2800" dirty="0" smtClean="0"/>
              <a:t>is spent in less than </a:t>
            </a:r>
          </a:p>
          <a:p>
            <a:pPr algn="ctr"/>
            <a:r>
              <a:rPr lang="en-US" sz="2800" dirty="0" smtClean="0"/>
              <a:t>10% of the source code”</a:t>
            </a:r>
            <a:endParaRPr lang="en-US" sz="28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EJCP 2017, June 29, Toulouse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7688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 Transformations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Also affine functions</a:t>
            </a:r>
            <a:endParaRPr lang="en-US" dirty="0"/>
          </a:p>
          <a:p>
            <a:pPr lvl="1"/>
            <a:r>
              <a:rPr lang="en-US" dirty="0" smtClean="0"/>
              <a:t>loop permutation: 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 err="1" smtClean="0">
                <a:latin typeface="Courier"/>
                <a:cs typeface="Courier"/>
              </a:rPr>
              <a:t>i,j</a:t>
            </a:r>
            <a:r>
              <a:rPr lang="en-US" dirty="0" smtClean="0">
                <a:cs typeface="Courier"/>
              </a:rPr>
              <a:t> -&gt;</a:t>
            </a:r>
            <a:r>
              <a:rPr lang="en-US" dirty="0"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j,i</a:t>
            </a:r>
            <a:r>
              <a:rPr lang="en-US" dirty="0" smtClean="0">
                <a:latin typeface="Courier"/>
                <a:cs typeface="Courier"/>
              </a:rPr>
              <a:t>)</a:t>
            </a:r>
          </a:p>
          <a:p>
            <a:pPr lvl="1"/>
            <a:r>
              <a:rPr lang="en-US" dirty="0" smtClean="0">
                <a:cs typeface="Courier"/>
              </a:rPr>
              <a:t>loop skewing:       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 err="1" smtClean="0">
                <a:latin typeface="Courier"/>
                <a:cs typeface="Courier"/>
              </a:rPr>
              <a:t>i,j</a:t>
            </a:r>
            <a:r>
              <a:rPr lang="en-US" dirty="0" smtClean="0">
                <a:cs typeface="Courier"/>
              </a:rPr>
              <a:t> -&gt; </a:t>
            </a:r>
            <a:r>
              <a:rPr lang="en-US" dirty="0" err="1" smtClean="0">
                <a:latin typeface="Courier"/>
                <a:cs typeface="Courier"/>
              </a:rPr>
              <a:t>i,i+j</a:t>
            </a:r>
            <a:r>
              <a:rPr lang="en-US" dirty="0" smtClean="0">
                <a:latin typeface="Courier"/>
                <a:cs typeface="Courier"/>
              </a:rPr>
              <a:t>)</a:t>
            </a:r>
          </a:p>
          <a:p>
            <a:pPr lvl="1"/>
            <a:endParaRPr lang="en-US" dirty="0">
              <a:latin typeface="Courier"/>
              <a:cs typeface="Courier"/>
            </a:endParaRPr>
          </a:p>
          <a:p>
            <a:pPr lvl="1"/>
            <a:endParaRPr lang="en-US" dirty="0" smtClean="0">
              <a:latin typeface="Courier"/>
              <a:cs typeface="Courier"/>
            </a:endParaRPr>
          </a:p>
          <a:p>
            <a:pPr lvl="1"/>
            <a:endParaRPr lang="en-US" dirty="0">
              <a:latin typeface="Courier"/>
              <a:cs typeface="Courier"/>
            </a:endParaRPr>
          </a:p>
          <a:p>
            <a:r>
              <a:rPr lang="en-US" dirty="0" smtClean="0">
                <a:cs typeface="Courier"/>
              </a:rPr>
              <a:t>Affine loops + affine transformation</a:t>
            </a:r>
          </a:p>
          <a:p>
            <a:pPr lvl="1"/>
            <a:r>
              <a:rPr lang="en-US" dirty="0" smtClean="0">
                <a:cs typeface="Courier"/>
              </a:rPr>
              <a:t>permits linear programming</a:t>
            </a:r>
          </a:p>
          <a:p>
            <a:pPr lvl="1"/>
            <a:r>
              <a:rPr lang="en-US" dirty="0" smtClean="0">
                <a:cs typeface="Courier"/>
              </a:rPr>
              <a:t>one of the few successes in parallelization</a:t>
            </a:r>
            <a:endParaRPr lang="en-US" dirty="0">
              <a:cs typeface="Courier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14400" y="3263900"/>
            <a:ext cx="3333750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for (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=0;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&lt;N;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++)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for (j=0; j&lt;M; j++)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  S;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54600" y="3263900"/>
            <a:ext cx="3632200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for (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=0;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&lt;N;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++)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for (j=</a:t>
            </a:r>
            <a:r>
              <a:rPr lang="en-US" b="1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; j&lt;</a:t>
            </a:r>
            <a:r>
              <a:rPr lang="en-US" b="1" dirty="0" err="1" smtClean="0">
                <a:latin typeface="Courier"/>
                <a:cs typeface="Courier"/>
              </a:rPr>
              <a:t>M+i</a:t>
            </a:r>
            <a:r>
              <a:rPr lang="en-US" dirty="0" smtClean="0">
                <a:latin typeface="Courier"/>
                <a:cs typeface="Courier"/>
              </a:rPr>
              <a:t>; j++)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  S’;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4394200" y="3441700"/>
            <a:ext cx="457200" cy="558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EJCP 2017, June 29, Toulouse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924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Composing Transformations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 strength of the framework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36650" y="2298700"/>
            <a:ext cx="1619250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for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for j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  ...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63950" y="2298700"/>
            <a:ext cx="1619250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for j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for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  ...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53175" y="2298700"/>
            <a:ext cx="1619250" cy="14773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for j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for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’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 smtClean="0">
                <a:latin typeface="Courier"/>
                <a:cs typeface="Courier"/>
              </a:rPr>
              <a:t>      ...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for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’’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  ...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2921000" y="2527300"/>
            <a:ext cx="635000" cy="4572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T1</a:t>
            </a:r>
            <a:endParaRPr lang="en-US" dirty="0"/>
          </a:p>
        </p:txBody>
      </p:sp>
      <p:sp>
        <p:nvSpPr>
          <p:cNvPr id="10" name="Right Arrow 9"/>
          <p:cNvSpPr/>
          <p:nvPr/>
        </p:nvSpPr>
        <p:spPr>
          <a:xfrm>
            <a:off x="5486400" y="2527300"/>
            <a:ext cx="635000" cy="4572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T2</a:t>
            </a:r>
            <a:endParaRPr lang="en-US" dirty="0"/>
          </a:p>
        </p:txBody>
      </p:sp>
      <p:sp>
        <p:nvSpPr>
          <p:cNvPr id="11" name="Down Arrow 10"/>
          <p:cNvSpPr/>
          <p:nvPr/>
        </p:nvSpPr>
        <p:spPr>
          <a:xfrm>
            <a:off x="1714500" y="3416300"/>
            <a:ext cx="533400" cy="1701800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arallelogram 11"/>
          <p:cNvSpPr/>
          <p:nvPr/>
        </p:nvSpPr>
        <p:spPr>
          <a:xfrm>
            <a:off x="1085850" y="5321300"/>
            <a:ext cx="1670050" cy="1155700"/>
          </a:xfrm>
          <a:prstGeom prst="parallelogram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poly</a:t>
            </a:r>
            <a:endParaRPr lang="en-US" sz="2800" dirty="0"/>
          </a:p>
        </p:txBody>
      </p:sp>
      <p:sp>
        <p:nvSpPr>
          <p:cNvPr id="13" name="Right Arrow 12"/>
          <p:cNvSpPr/>
          <p:nvPr/>
        </p:nvSpPr>
        <p:spPr>
          <a:xfrm>
            <a:off x="3111500" y="5714999"/>
            <a:ext cx="2797175" cy="415925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nip Diagonal Corner Rectangle 13"/>
          <p:cNvSpPr/>
          <p:nvPr/>
        </p:nvSpPr>
        <p:spPr>
          <a:xfrm>
            <a:off x="6261100" y="5321300"/>
            <a:ext cx="1711325" cy="1028700"/>
          </a:xfrm>
          <a:prstGeom prst="snip2DiagRect">
            <a:avLst>
              <a:gd name="adj1" fmla="val 0"/>
              <a:gd name="adj2" fmla="val 5000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poly’</a:t>
            </a:r>
            <a:endParaRPr lang="en-US" sz="2800" dirty="0"/>
          </a:p>
        </p:txBody>
      </p:sp>
      <p:sp>
        <p:nvSpPr>
          <p:cNvPr id="15" name="Up Arrow 14"/>
          <p:cNvSpPr/>
          <p:nvPr/>
        </p:nvSpPr>
        <p:spPr>
          <a:xfrm>
            <a:off x="6915150" y="3924300"/>
            <a:ext cx="495300" cy="1193800"/>
          </a:xfrm>
          <a:prstGeom prst="up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949325" y="4457700"/>
            <a:ext cx="7162800" cy="0"/>
          </a:xfrm>
          <a:prstGeom prst="line">
            <a:avLst/>
          </a:prstGeom>
          <a:ln w="38100" cmpd="sng"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543300" y="3789690"/>
            <a:ext cx="1876972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/>
              <a:t>loop world</a:t>
            </a:r>
            <a:endParaRPr lang="en-US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3543300" y="4599970"/>
            <a:ext cx="1876611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/>
              <a:t>abstraction</a:t>
            </a:r>
            <a:endParaRPr lang="en-US" sz="28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EJCP 2017, June 29, Toulouse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330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Polyhedral Loop Transformations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Everything is affine</a:t>
            </a:r>
          </a:p>
          <a:p>
            <a:pPr lvl="1"/>
            <a:r>
              <a:rPr lang="en-US" dirty="0" smtClean="0"/>
              <a:t>iteration space</a:t>
            </a:r>
          </a:p>
          <a:p>
            <a:pPr lvl="1"/>
            <a:r>
              <a:rPr lang="en-US" dirty="0" smtClean="0"/>
              <a:t>dependences</a:t>
            </a:r>
          </a:p>
          <a:p>
            <a:pPr lvl="1"/>
            <a:r>
              <a:rPr lang="en-US" dirty="0" smtClean="0"/>
              <a:t>schedule (transformations)</a:t>
            </a:r>
          </a:p>
          <a:p>
            <a:pPr lvl="1"/>
            <a:r>
              <a:rPr lang="en-US" dirty="0" smtClean="0"/>
              <a:t>memory mapping</a:t>
            </a:r>
          </a:p>
          <a:p>
            <a:r>
              <a:rPr lang="en-US" dirty="0" smtClean="0"/>
              <a:t>The set of possible transformations can be explored by ILP</a:t>
            </a:r>
          </a:p>
          <a:p>
            <a:pPr lvl="1"/>
            <a:r>
              <a:rPr lang="en-US" dirty="0" smtClean="0"/>
              <a:t>find schedule that exposes parallelism</a:t>
            </a:r>
          </a:p>
          <a:p>
            <a:pPr lvl="1"/>
            <a:r>
              <a:rPr lang="en-US" dirty="0" smtClean="0"/>
              <a:t>what is a good objective function?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EJCP 2017, June 29, Toulouse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238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Introduction</a:t>
            </a:r>
          </a:p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Loop Parallelism and Dependences</a:t>
            </a:r>
          </a:p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Dependence Tests</a:t>
            </a:r>
          </a:p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Polyhedral Model</a:t>
            </a:r>
          </a:p>
          <a:p>
            <a:r>
              <a:rPr lang="en-US" dirty="0" smtClean="0"/>
              <a:t>Locality and Tiling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EJCP 2017, June 29, Toulouse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6277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Locality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1D Jacobi Stencil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lvl="1"/>
            <a:r>
              <a:rPr lang="en-US" dirty="0" smtClean="0"/>
              <a:t>Poor data locality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176465" y="2143036"/>
            <a:ext cx="5143500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for t=0; t&lt;T; t++</a:t>
            </a:r>
          </a:p>
          <a:p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 smtClean="0">
                <a:latin typeface="Courier"/>
                <a:cs typeface="Courier"/>
              </a:rPr>
              <a:t>for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=1;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&lt;N-1;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++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 A[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] = f(B[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], B[i-1], B[i+1])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//swap A and B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65313" y="5616576"/>
            <a:ext cx="5715000" cy="228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7" name="Group 131"/>
          <p:cNvGrpSpPr>
            <a:grpSpLocks/>
          </p:cNvGrpSpPr>
          <p:nvPr/>
        </p:nvGrpSpPr>
        <p:grpSpPr bwMode="auto">
          <a:xfrm>
            <a:off x="1268413" y="5221289"/>
            <a:ext cx="6316662" cy="369887"/>
            <a:chOff x="850900" y="5396468"/>
            <a:chExt cx="6315879" cy="369332"/>
          </a:xfrm>
        </p:grpSpPr>
        <p:sp>
          <p:nvSpPr>
            <p:cNvPr id="8" name="Rectangle 7"/>
            <p:cNvSpPr/>
            <p:nvPr/>
          </p:nvSpPr>
          <p:spPr>
            <a:xfrm>
              <a:off x="1452487" y="5474138"/>
              <a:ext cx="5714292" cy="229843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TextBox 8"/>
            <p:cNvSpPr txBox="1">
              <a:spLocks noChangeArrowheads="1"/>
            </p:cNvSpPr>
            <p:nvPr/>
          </p:nvSpPr>
          <p:spPr bwMode="auto">
            <a:xfrm>
              <a:off x="850900" y="5396468"/>
              <a:ext cx="51197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800">
                  <a:solidFill>
                    <a:srgbClr val="000090"/>
                  </a:solidFill>
                </a:rPr>
                <a:t>t=0</a:t>
              </a:r>
            </a:p>
          </p:txBody>
        </p:sp>
      </p:grpSp>
      <p:grpSp>
        <p:nvGrpSpPr>
          <p:cNvPr id="10" name="Group 120"/>
          <p:cNvGrpSpPr>
            <a:grpSpLocks/>
          </p:cNvGrpSpPr>
          <p:nvPr/>
        </p:nvGrpSpPr>
        <p:grpSpPr bwMode="auto">
          <a:xfrm>
            <a:off x="2225675" y="5384801"/>
            <a:ext cx="5257800" cy="384175"/>
            <a:chOff x="1676400" y="5713412"/>
            <a:chExt cx="5257800" cy="384176"/>
          </a:xfrm>
        </p:grpSpPr>
        <p:grpSp>
          <p:nvGrpSpPr>
            <p:cNvPr id="11" name="Group 19"/>
            <p:cNvGrpSpPr>
              <a:grpSpLocks/>
            </p:cNvGrpSpPr>
            <p:nvPr/>
          </p:nvGrpSpPr>
          <p:grpSpPr bwMode="auto">
            <a:xfrm>
              <a:off x="1676400" y="5715000"/>
              <a:ext cx="457200" cy="381794"/>
              <a:chOff x="1676400" y="5715000"/>
              <a:chExt cx="457200" cy="381794"/>
            </a:xfrm>
          </p:grpSpPr>
          <p:cxnSp>
            <p:nvCxnSpPr>
              <p:cNvPr id="96" name="Straight Arrow Connector 95"/>
              <p:cNvCxnSpPr/>
              <p:nvPr/>
            </p:nvCxnSpPr>
            <p:spPr>
              <a:xfrm rot="5400000">
                <a:off x="1714501" y="5903912"/>
                <a:ext cx="381001" cy="3175"/>
              </a:xfrm>
              <a:prstGeom prst="straightConnector1">
                <a:avLst/>
              </a:prstGeom>
              <a:ln>
                <a:solidFill>
                  <a:schemeClr val="accent6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97" name="Straight Arrow Connector 96"/>
              <p:cNvCxnSpPr/>
              <p:nvPr/>
            </p:nvCxnSpPr>
            <p:spPr>
              <a:xfrm rot="5400000">
                <a:off x="1600994" y="5790406"/>
                <a:ext cx="381001" cy="230188"/>
              </a:xfrm>
              <a:prstGeom prst="straightConnector1">
                <a:avLst/>
              </a:prstGeom>
              <a:ln>
                <a:solidFill>
                  <a:schemeClr val="accent6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98" name="Straight Arrow Connector 97"/>
              <p:cNvCxnSpPr/>
              <p:nvPr/>
            </p:nvCxnSpPr>
            <p:spPr>
              <a:xfrm rot="16200000" flipH="1">
                <a:off x="1829594" y="5791994"/>
                <a:ext cx="381001" cy="227012"/>
              </a:xfrm>
              <a:prstGeom prst="straightConnector1">
                <a:avLst/>
              </a:prstGeom>
              <a:ln>
                <a:solidFill>
                  <a:schemeClr val="accent6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oup 20"/>
            <p:cNvGrpSpPr>
              <a:grpSpLocks/>
            </p:cNvGrpSpPr>
            <p:nvPr/>
          </p:nvGrpSpPr>
          <p:grpSpPr bwMode="auto">
            <a:xfrm>
              <a:off x="1905000" y="5714206"/>
              <a:ext cx="457200" cy="381794"/>
              <a:chOff x="1676400" y="5715000"/>
              <a:chExt cx="457200" cy="381794"/>
            </a:xfrm>
          </p:grpSpPr>
          <p:cxnSp>
            <p:nvCxnSpPr>
              <p:cNvPr id="93" name="Straight Arrow Connector 92"/>
              <p:cNvCxnSpPr/>
              <p:nvPr/>
            </p:nvCxnSpPr>
            <p:spPr>
              <a:xfrm rot="5400000">
                <a:off x="1714501" y="5904707"/>
                <a:ext cx="381001" cy="3175"/>
              </a:xfrm>
              <a:prstGeom prst="straightConnector1">
                <a:avLst/>
              </a:prstGeom>
              <a:ln>
                <a:solidFill>
                  <a:schemeClr val="accent6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94" name="Straight Arrow Connector 93"/>
              <p:cNvCxnSpPr/>
              <p:nvPr/>
            </p:nvCxnSpPr>
            <p:spPr>
              <a:xfrm rot="5400000">
                <a:off x="1600994" y="5791201"/>
                <a:ext cx="381001" cy="230188"/>
              </a:xfrm>
              <a:prstGeom prst="straightConnector1">
                <a:avLst/>
              </a:prstGeom>
              <a:ln>
                <a:solidFill>
                  <a:schemeClr val="accent6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95" name="Straight Arrow Connector 94"/>
              <p:cNvCxnSpPr/>
              <p:nvPr/>
            </p:nvCxnSpPr>
            <p:spPr>
              <a:xfrm rot="16200000" flipH="1">
                <a:off x="1829594" y="5792789"/>
                <a:ext cx="381001" cy="227012"/>
              </a:xfrm>
              <a:prstGeom prst="straightConnector1">
                <a:avLst/>
              </a:prstGeom>
              <a:ln>
                <a:solidFill>
                  <a:schemeClr val="accent6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13" name="Group 24"/>
            <p:cNvGrpSpPr>
              <a:grpSpLocks/>
            </p:cNvGrpSpPr>
            <p:nvPr/>
          </p:nvGrpSpPr>
          <p:grpSpPr bwMode="auto">
            <a:xfrm>
              <a:off x="2133600" y="5715000"/>
              <a:ext cx="457200" cy="381794"/>
              <a:chOff x="1676400" y="5715000"/>
              <a:chExt cx="457200" cy="381794"/>
            </a:xfrm>
          </p:grpSpPr>
          <p:cxnSp>
            <p:nvCxnSpPr>
              <p:cNvPr id="90" name="Straight Arrow Connector 89"/>
              <p:cNvCxnSpPr/>
              <p:nvPr/>
            </p:nvCxnSpPr>
            <p:spPr>
              <a:xfrm rot="5400000">
                <a:off x="1714501" y="5903912"/>
                <a:ext cx="381001" cy="3175"/>
              </a:xfrm>
              <a:prstGeom prst="straightConnector1">
                <a:avLst/>
              </a:prstGeom>
              <a:ln>
                <a:solidFill>
                  <a:schemeClr val="accent6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91" name="Straight Arrow Connector 90"/>
              <p:cNvCxnSpPr/>
              <p:nvPr/>
            </p:nvCxnSpPr>
            <p:spPr>
              <a:xfrm rot="5400000">
                <a:off x="1600994" y="5790406"/>
                <a:ext cx="381001" cy="230188"/>
              </a:xfrm>
              <a:prstGeom prst="straightConnector1">
                <a:avLst/>
              </a:prstGeom>
              <a:ln>
                <a:solidFill>
                  <a:schemeClr val="accent6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92" name="Straight Arrow Connector 91"/>
              <p:cNvCxnSpPr/>
              <p:nvPr/>
            </p:nvCxnSpPr>
            <p:spPr>
              <a:xfrm rot="16200000" flipH="1">
                <a:off x="1829594" y="5791994"/>
                <a:ext cx="381001" cy="227012"/>
              </a:xfrm>
              <a:prstGeom prst="straightConnector1">
                <a:avLst/>
              </a:prstGeom>
              <a:ln>
                <a:solidFill>
                  <a:schemeClr val="accent6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14" name="Group 28"/>
            <p:cNvGrpSpPr>
              <a:grpSpLocks/>
            </p:cNvGrpSpPr>
            <p:nvPr/>
          </p:nvGrpSpPr>
          <p:grpSpPr bwMode="auto">
            <a:xfrm>
              <a:off x="2362200" y="5715000"/>
              <a:ext cx="457200" cy="381794"/>
              <a:chOff x="1676400" y="5715000"/>
              <a:chExt cx="457200" cy="381794"/>
            </a:xfrm>
          </p:grpSpPr>
          <p:cxnSp>
            <p:nvCxnSpPr>
              <p:cNvPr id="87" name="Straight Arrow Connector 86"/>
              <p:cNvCxnSpPr/>
              <p:nvPr/>
            </p:nvCxnSpPr>
            <p:spPr>
              <a:xfrm rot="5400000">
                <a:off x="1714501" y="5903912"/>
                <a:ext cx="381001" cy="3175"/>
              </a:xfrm>
              <a:prstGeom prst="straightConnector1">
                <a:avLst/>
              </a:prstGeom>
              <a:ln>
                <a:solidFill>
                  <a:schemeClr val="accent6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88" name="Straight Arrow Connector 87"/>
              <p:cNvCxnSpPr/>
              <p:nvPr/>
            </p:nvCxnSpPr>
            <p:spPr>
              <a:xfrm rot="5400000">
                <a:off x="1600994" y="5790406"/>
                <a:ext cx="381001" cy="230188"/>
              </a:xfrm>
              <a:prstGeom prst="straightConnector1">
                <a:avLst/>
              </a:prstGeom>
              <a:ln>
                <a:solidFill>
                  <a:schemeClr val="accent6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89" name="Straight Arrow Connector 88"/>
              <p:cNvCxnSpPr/>
              <p:nvPr/>
            </p:nvCxnSpPr>
            <p:spPr>
              <a:xfrm rot="16200000" flipH="1">
                <a:off x="1829594" y="5791994"/>
                <a:ext cx="381001" cy="227012"/>
              </a:xfrm>
              <a:prstGeom prst="straightConnector1">
                <a:avLst/>
              </a:prstGeom>
              <a:ln>
                <a:solidFill>
                  <a:schemeClr val="accent6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15" name="Group 32"/>
            <p:cNvGrpSpPr>
              <a:grpSpLocks/>
            </p:cNvGrpSpPr>
            <p:nvPr/>
          </p:nvGrpSpPr>
          <p:grpSpPr bwMode="auto">
            <a:xfrm>
              <a:off x="2590800" y="5715000"/>
              <a:ext cx="457200" cy="381794"/>
              <a:chOff x="1676400" y="5715000"/>
              <a:chExt cx="457200" cy="381794"/>
            </a:xfrm>
          </p:grpSpPr>
          <p:cxnSp>
            <p:nvCxnSpPr>
              <p:cNvPr id="84" name="Straight Arrow Connector 83"/>
              <p:cNvCxnSpPr/>
              <p:nvPr/>
            </p:nvCxnSpPr>
            <p:spPr>
              <a:xfrm rot="5400000">
                <a:off x="1714501" y="5903912"/>
                <a:ext cx="381001" cy="3175"/>
              </a:xfrm>
              <a:prstGeom prst="straightConnector1">
                <a:avLst/>
              </a:prstGeom>
              <a:ln>
                <a:solidFill>
                  <a:schemeClr val="accent6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85" name="Straight Arrow Connector 84"/>
              <p:cNvCxnSpPr/>
              <p:nvPr/>
            </p:nvCxnSpPr>
            <p:spPr>
              <a:xfrm rot="5400000">
                <a:off x="1600994" y="5790406"/>
                <a:ext cx="381001" cy="230188"/>
              </a:xfrm>
              <a:prstGeom prst="straightConnector1">
                <a:avLst/>
              </a:prstGeom>
              <a:ln>
                <a:solidFill>
                  <a:schemeClr val="accent6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86" name="Straight Arrow Connector 85"/>
              <p:cNvCxnSpPr/>
              <p:nvPr/>
            </p:nvCxnSpPr>
            <p:spPr>
              <a:xfrm rot="16200000" flipH="1">
                <a:off x="1829594" y="5791994"/>
                <a:ext cx="381001" cy="227012"/>
              </a:xfrm>
              <a:prstGeom prst="straightConnector1">
                <a:avLst/>
              </a:prstGeom>
              <a:ln>
                <a:solidFill>
                  <a:schemeClr val="accent6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16" name="Group 36"/>
            <p:cNvGrpSpPr>
              <a:grpSpLocks/>
            </p:cNvGrpSpPr>
            <p:nvPr/>
          </p:nvGrpSpPr>
          <p:grpSpPr bwMode="auto">
            <a:xfrm>
              <a:off x="2819400" y="5715794"/>
              <a:ext cx="457200" cy="381794"/>
              <a:chOff x="1676400" y="5715000"/>
              <a:chExt cx="457200" cy="381794"/>
            </a:xfrm>
          </p:grpSpPr>
          <p:cxnSp>
            <p:nvCxnSpPr>
              <p:cNvPr id="81" name="Straight Arrow Connector 80"/>
              <p:cNvCxnSpPr/>
              <p:nvPr/>
            </p:nvCxnSpPr>
            <p:spPr>
              <a:xfrm rot="5400000">
                <a:off x="1714501" y="5904706"/>
                <a:ext cx="381001" cy="3175"/>
              </a:xfrm>
              <a:prstGeom prst="straightConnector1">
                <a:avLst/>
              </a:prstGeom>
              <a:ln>
                <a:solidFill>
                  <a:schemeClr val="accent6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82" name="Straight Arrow Connector 81"/>
              <p:cNvCxnSpPr/>
              <p:nvPr/>
            </p:nvCxnSpPr>
            <p:spPr>
              <a:xfrm rot="5400000">
                <a:off x="1600994" y="5791200"/>
                <a:ext cx="381001" cy="230188"/>
              </a:xfrm>
              <a:prstGeom prst="straightConnector1">
                <a:avLst/>
              </a:prstGeom>
              <a:ln>
                <a:solidFill>
                  <a:schemeClr val="accent6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83" name="Straight Arrow Connector 82"/>
              <p:cNvCxnSpPr/>
              <p:nvPr/>
            </p:nvCxnSpPr>
            <p:spPr>
              <a:xfrm rot="16200000" flipH="1">
                <a:off x="1829594" y="5792788"/>
                <a:ext cx="381001" cy="227012"/>
              </a:xfrm>
              <a:prstGeom prst="straightConnector1">
                <a:avLst/>
              </a:prstGeom>
              <a:ln>
                <a:solidFill>
                  <a:schemeClr val="accent6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17" name="Group 40"/>
            <p:cNvGrpSpPr>
              <a:grpSpLocks/>
            </p:cNvGrpSpPr>
            <p:nvPr/>
          </p:nvGrpSpPr>
          <p:grpSpPr bwMode="auto">
            <a:xfrm>
              <a:off x="3048000" y="5715000"/>
              <a:ext cx="457200" cy="381794"/>
              <a:chOff x="1676400" y="5715000"/>
              <a:chExt cx="457200" cy="381794"/>
            </a:xfrm>
          </p:grpSpPr>
          <p:cxnSp>
            <p:nvCxnSpPr>
              <p:cNvPr id="78" name="Straight Arrow Connector 77"/>
              <p:cNvCxnSpPr/>
              <p:nvPr/>
            </p:nvCxnSpPr>
            <p:spPr>
              <a:xfrm rot="5400000">
                <a:off x="1714501" y="5903912"/>
                <a:ext cx="381001" cy="3175"/>
              </a:xfrm>
              <a:prstGeom prst="straightConnector1">
                <a:avLst/>
              </a:prstGeom>
              <a:ln>
                <a:solidFill>
                  <a:schemeClr val="accent6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79" name="Straight Arrow Connector 78"/>
              <p:cNvCxnSpPr/>
              <p:nvPr/>
            </p:nvCxnSpPr>
            <p:spPr>
              <a:xfrm rot="5400000">
                <a:off x="1600994" y="5790406"/>
                <a:ext cx="381001" cy="230188"/>
              </a:xfrm>
              <a:prstGeom prst="straightConnector1">
                <a:avLst/>
              </a:prstGeom>
              <a:ln>
                <a:solidFill>
                  <a:schemeClr val="accent6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80" name="Straight Arrow Connector 79"/>
              <p:cNvCxnSpPr/>
              <p:nvPr/>
            </p:nvCxnSpPr>
            <p:spPr>
              <a:xfrm rot="16200000" flipH="1">
                <a:off x="1829594" y="5791994"/>
                <a:ext cx="381001" cy="227012"/>
              </a:xfrm>
              <a:prstGeom prst="straightConnector1">
                <a:avLst/>
              </a:prstGeom>
              <a:ln>
                <a:solidFill>
                  <a:schemeClr val="accent6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18" name="Group 44"/>
            <p:cNvGrpSpPr>
              <a:grpSpLocks/>
            </p:cNvGrpSpPr>
            <p:nvPr/>
          </p:nvGrpSpPr>
          <p:grpSpPr bwMode="auto">
            <a:xfrm>
              <a:off x="3276600" y="5715794"/>
              <a:ext cx="457200" cy="381794"/>
              <a:chOff x="1676400" y="5715000"/>
              <a:chExt cx="457200" cy="381794"/>
            </a:xfrm>
          </p:grpSpPr>
          <p:cxnSp>
            <p:nvCxnSpPr>
              <p:cNvPr id="75" name="Straight Arrow Connector 74"/>
              <p:cNvCxnSpPr/>
              <p:nvPr/>
            </p:nvCxnSpPr>
            <p:spPr>
              <a:xfrm rot="5400000">
                <a:off x="1714501" y="5904706"/>
                <a:ext cx="381001" cy="3175"/>
              </a:xfrm>
              <a:prstGeom prst="straightConnector1">
                <a:avLst/>
              </a:prstGeom>
              <a:ln>
                <a:solidFill>
                  <a:schemeClr val="accent6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76" name="Straight Arrow Connector 75"/>
              <p:cNvCxnSpPr/>
              <p:nvPr/>
            </p:nvCxnSpPr>
            <p:spPr>
              <a:xfrm rot="5400000">
                <a:off x="1600994" y="5791200"/>
                <a:ext cx="381001" cy="230188"/>
              </a:xfrm>
              <a:prstGeom prst="straightConnector1">
                <a:avLst/>
              </a:prstGeom>
              <a:ln>
                <a:solidFill>
                  <a:schemeClr val="accent6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77" name="Straight Arrow Connector 76"/>
              <p:cNvCxnSpPr/>
              <p:nvPr/>
            </p:nvCxnSpPr>
            <p:spPr>
              <a:xfrm rot="16200000" flipH="1">
                <a:off x="1829594" y="5792788"/>
                <a:ext cx="381001" cy="227012"/>
              </a:xfrm>
              <a:prstGeom prst="straightConnector1">
                <a:avLst/>
              </a:prstGeom>
              <a:ln>
                <a:solidFill>
                  <a:schemeClr val="accent6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19" name="Group 48"/>
            <p:cNvGrpSpPr>
              <a:grpSpLocks/>
            </p:cNvGrpSpPr>
            <p:nvPr/>
          </p:nvGrpSpPr>
          <p:grpSpPr bwMode="auto">
            <a:xfrm>
              <a:off x="3505200" y="5715794"/>
              <a:ext cx="457200" cy="381794"/>
              <a:chOff x="1676400" y="5715000"/>
              <a:chExt cx="457200" cy="381794"/>
            </a:xfrm>
          </p:grpSpPr>
          <p:cxnSp>
            <p:nvCxnSpPr>
              <p:cNvPr id="72" name="Straight Arrow Connector 71"/>
              <p:cNvCxnSpPr/>
              <p:nvPr/>
            </p:nvCxnSpPr>
            <p:spPr>
              <a:xfrm rot="5400000">
                <a:off x="1714501" y="5904706"/>
                <a:ext cx="381001" cy="3175"/>
              </a:xfrm>
              <a:prstGeom prst="straightConnector1">
                <a:avLst/>
              </a:prstGeom>
              <a:ln>
                <a:solidFill>
                  <a:schemeClr val="accent6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73" name="Straight Arrow Connector 72"/>
              <p:cNvCxnSpPr/>
              <p:nvPr/>
            </p:nvCxnSpPr>
            <p:spPr>
              <a:xfrm rot="5400000">
                <a:off x="1600994" y="5791200"/>
                <a:ext cx="381001" cy="230188"/>
              </a:xfrm>
              <a:prstGeom prst="straightConnector1">
                <a:avLst/>
              </a:prstGeom>
              <a:ln>
                <a:solidFill>
                  <a:schemeClr val="accent6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74" name="Straight Arrow Connector 73"/>
              <p:cNvCxnSpPr/>
              <p:nvPr/>
            </p:nvCxnSpPr>
            <p:spPr>
              <a:xfrm rot="16200000" flipH="1">
                <a:off x="1829594" y="5792788"/>
                <a:ext cx="381001" cy="227012"/>
              </a:xfrm>
              <a:prstGeom prst="straightConnector1">
                <a:avLst/>
              </a:prstGeom>
              <a:ln>
                <a:solidFill>
                  <a:schemeClr val="accent6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oup 52"/>
            <p:cNvGrpSpPr>
              <a:grpSpLocks/>
            </p:cNvGrpSpPr>
            <p:nvPr/>
          </p:nvGrpSpPr>
          <p:grpSpPr bwMode="auto">
            <a:xfrm>
              <a:off x="3733800" y="5715794"/>
              <a:ext cx="457200" cy="381794"/>
              <a:chOff x="1676400" y="5715000"/>
              <a:chExt cx="457200" cy="381794"/>
            </a:xfrm>
          </p:grpSpPr>
          <p:cxnSp>
            <p:nvCxnSpPr>
              <p:cNvPr id="69" name="Straight Arrow Connector 68"/>
              <p:cNvCxnSpPr/>
              <p:nvPr/>
            </p:nvCxnSpPr>
            <p:spPr>
              <a:xfrm rot="5400000">
                <a:off x="1714501" y="5904706"/>
                <a:ext cx="381001" cy="3175"/>
              </a:xfrm>
              <a:prstGeom prst="straightConnector1">
                <a:avLst/>
              </a:prstGeom>
              <a:ln>
                <a:solidFill>
                  <a:schemeClr val="accent6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70" name="Straight Arrow Connector 69"/>
              <p:cNvCxnSpPr/>
              <p:nvPr/>
            </p:nvCxnSpPr>
            <p:spPr>
              <a:xfrm rot="5400000">
                <a:off x="1600994" y="5791200"/>
                <a:ext cx="381001" cy="230188"/>
              </a:xfrm>
              <a:prstGeom prst="straightConnector1">
                <a:avLst/>
              </a:prstGeom>
              <a:ln>
                <a:solidFill>
                  <a:schemeClr val="accent6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71" name="Straight Arrow Connector 70"/>
              <p:cNvCxnSpPr/>
              <p:nvPr/>
            </p:nvCxnSpPr>
            <p:spPr>
              <a:xfrm rot="16200000" flipH="1">
                <a:off x="1829594" y="5792788"/>
                <a:ext cx="381001" cy="227012"/>
              </a:xfrm>
              <a:prstGeom prst="straightConnector1">
                <a:avLst/>
              </a:prstGeom>
              <a:ln>
                <a:solidFill>
                  <a:schemeClr val="accent6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oup 56"/>
            <p:cNvGrpSpPr>
              <a:grpSpLocks/>
            </p:cNvGrpSpPr>
            <p:nvPr/>
          </p:nvGrpSpPr>
          <p:grpSpPr bwMode="auto">
            <a:xfrm>
              <a:off x="3962400" y="5715794"/>
              <a:ext cx="457200" cy="381794"/>
              <a:chOff x="1676400" y="5715000"/>
              <a:chExt cx="457200" cy="381794"/>
            </a:xfrm>
          </p:grpSpPr>
          <p:cxnSp>
            <p:nvCxnSpPr>
              <p:cNvPr id="66" name="Straight Arrow Connector 65"/>
              <p:cNvCxnSpPr/>
              <p:nvPr/>
            </p:nvCxnSpPr>
            <p:spPr>
              <a:xfrm rot="5400000">
                <a:off x="1714501" y="5904706"/>
                <a:ext cx="381001" cy="3175"/>
              </a:xfrm>
              <a:prstGeom prst="straightConnector1">
                <a:avLst/>
              </a:prstGeom>
              <a:ln>
                <a:solidFill>
                  <a:schemeClr val="accent6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67" name="Straight Arrow Connector 66"/>
              <p:cNvCxnSpPr/>
              <p:nvPr/>
            </p:nvCxnSpPr>
            <p:spPr>
              <a:xfrm rot="5400000">
                <a:off x="1600994" y="5791200"/>
                <a:ext cx="381001" cy="230188"/>
              </a:xfrm>
              <a:prstGeom prst="straightConnector1">
                <a:avLst/>
              </a:prstGeom>
              <a:ln>
                <a:solidFill>
                  <a:schemeClr val="accent6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68" name="Straight Arrow Connector 67"/>
              <p:cNvCxnSpPr/>
              <p:nvPr/>
            </p:nvCxnSpPr>
            <p:spPr>
              <a:xfrm rot="16200000" flipH="1">
                <a:off x="1829594" y="5792788"/>
                <a:ext cx="381001" cy="227012"/>
              </a:xfrm>
              <a:prstGeom prst="straightConnector1">
                <a:avLst/>
              </a:prstGeom>
              <a:ln>
                <a:solidFill>
                  <a:schemeClr val="accent6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oup 60"/>
            <p:cNvGrpSpPr>
              <a:grpSpLocks/>
            </p:cNvGrpSpPr>
            <p:nvPr/>
          </p:nvGrpSpPr>
          <p:grpSpPr bwMode="auto">
            <a:xfrm>
              <a:off x="4191000" y="5715000"/>
              <a:ext cx="457200" cy="381794"/>
              <a:chOff x="1676400" y="5715000"/>
              <a:chExt cx="457200" cy="381794"/>
            </a:xfrm>
          </p:grpSpPr>
          <p:cxnSp>
            <p:nvCxnSpPr>
              <p:cNvPr id="63" name="Straight Arrow Connector 62"/>
              <p:cNvCxnSpPr/>
              <p:nvPr/>
            </p:nvCxnSpPr>
            <p:spPr>
              <a:xfrm rot="5400000">
                <a:off x="1714501" y="5903912"/>
                <a:ext cx="381001" cy="3175"/>
              </a:xfrm>
              <a:prstGeom prst="straightConnector1">
                <a:avLst/>
              </a:prstGeom>
              <a:ln>
                <a:solidFill>
                  <a:schemeClr val="accent6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64" name="Straight Arrow Connector 63"/>
              <p:cNvCxnSpPr/>
              <p:nvPr/>
            </p:nvCxnSpPr>
            <p:spPr>
              <a:xfrm rot="5400000">
                <a:off x="1600994" y="5790406"/>
                <a:ext cx="381001" cy="230188"/>
              </a:xfrm>
              <a:prstGeom prst="straightConnector1">
                <a:avLst/>
              </a:prstGeom>
              <a:ln>
                <a:solidFill>
                  <a:schemeClr val="accent6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65" name="Straight Arrow Connector 64"/>
              <p:cNvCxnSpPr/>
              <p:nvPr/>
            </p:nvCxnSpPr>
            <p:spPr>
              <a:xfrm rot="16200000" flipH="1">
                <a:off x="1829594" y="5791994"/>
                <a:ext cx="381001" cy="227012"/>
              </a:xfrm>
              <a:prstGeom prst="straightConnector1">
                <a:avLst/>
              </a:prstGeom>
              <a:ln>
                <a:solidFill>
                  <a:schemeClr val="accent6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 64"/>
            <p:cNvGrpSpPr>
              <a:grpSpLocks/>
            </p:cNvGrpSpPr>
            <p:nvPr/>
          </p:nvGrpSpPr>
          <p:grpSpPr bwMode="auto">
            <a:xfrm>
              <a:off x="4419600" y="5715794"/>
              <a:ext cx="457200" cy="381794"/>
              <a:chOff x="1676400" y="5715000"/>
              <a:chExt cx="457200" cy="381794"/>
            </a:xfrm>
          </p:grpSpPr>
          <p:cxnSp>
            <p:nvCxnSpPr>
              <p:cNvPr id="60" name="Straight Arrow Connector 59"/>
              <p:cNvCxnSpPr/>
              <p:nvPr/>
            </p:nvCxnSpPr>
            <p:spPr>
              <a:xfrm rot="5400000">
                <a:off x="1714501" y="5904706"/>
                <a:ext cx="381001" cy="3175"/>
              </a:xfrm>
              <a:prstGeom prst="straightConnector1">
                <a:avLst/>
              </a:prstGeom>
              <a:ln>
                <a:solidFill>
                  <a:schemeClr val="accent6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61" name="Straight Arrow Connector 60"/>
              <p:cNvCxnSpPr/>
              <p:nvPr/>
            </p:nvCxnSpPr>
            <p:spPr>
              <a:xfrm rot="5400000">
                <a:off x="1600994" y="5791200"/>
                <a:ext cx="381001" cy="230188"/>
              </a:xfrm>
              <a:prstGeom prst="straightConnector1">
                <a:avLst/>
              </a:prstGeom>
              <a:ln>
                <a:solidFill>
                  <a:schemeClr val="accent6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62" name="Straight Arrow Connector 61"/>
              <p:cNvCxnSpPr/>
              <p:nvPr/>
            </p:nvCxnSpPr>
            <p:spPr>
              <a:xfrm rot="16200000" flipH="1">
                <a:off x="1829594" y="5792788"/>
                <a:ext cx="381001" cy="227012"/>
              </a:xfrm>
              <a:prstGeom prst="straightConnector1">
                <a:avLst/>
              </a:prstGeom>
              <a:ln>
                <a:solidFill>
                  <a:schemeClr val="accent6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68"/>
            <p:cNvGrpSpPr>
              <a:grpSpLocks/>
            </p:cNvGrpSpPr>
            <p:nvPr/>
          </p:nvGrpSpPr>
          <p:grpSpPr bwMode="auto">
            <a:xfrm>
              <a:off x="4648200" y="5715794"/>
              <a:ext cx="457200" cy="381794"/>
              <a:chOff x="1676400" y="5715000"/>
              <a:chExt cx="457200" cy="381794"/>
            </a:xfrm>
          </p:grpSpPr>
          <p:cxnSp>
            <p:nvCxnSpPr>
              <p:cNvPr id="57" name="Straight Arrow Connector 56"/>
              <p:cNvCxnSpPr/>
              <p:nvPr/>
            </p:nvCxnSpPr>
            <p:spPr>
              <a:xfrm rot="5400000">
                <a:off x="1714501" y="5904706"/>
                <a:ext cx="381001" cy="3175"/>
              </a:xfrm>
              <a:prstGeom prst="straightConnector1">
                <a:avLst/>
              </a:prstGeom>
              <a:ln>
                <a:solidFill>
                  <a:schemeClr val="accent6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58" name="Straight Arrow Connector 57"/>
              <p:cNvCxnSpPr/>
              <p:nvPr/>
            </p:nvCxnSpPr>
            <p:spPr>
              <a:xfrm rot="5400000">
                <a:off x="1600994" y="5791200"/>
                <a:ext cx="381001" cy="230188"/>
              </a:xfrm>
              <a:prstGeom prst="straightConnector1">
                <a:avLst/>
              </a:prstGeom>
              <a:ln>
                <a:solidFill>
                  <a:schemeClr val="accent6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59" name="Straight Arrow Connector 58"/>
              <p:cNvCxnSpPr/>
              <p:nvPr/>
            </p:nvCxnSpPr>
            <p:spPr>
              <a:xfrm rot="16200000" flipH="1">
                <a:off x="1829594" y="5792788"/>
                <a:ext cx="381001" cy="227012"/>
              </a:xfrm>
              <a:prstGeom prst="straightConnector1">
                <a:avLst/>
              </a:prstGeom>
              <a:ln>
                <a:solidFill>
                  <a:schemeClr val="accent6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72"/>
            <p:cNvGrpSpPr>
              <a:grpSpLocks/>
            </p:cNvGrpSpPr>
            <p:nvPr/>
          </p:nvGrpSpPr>
          <p:grpSpPr bwMode="auto">
            <a:xfrm>
              <a:off x="4876800" y="5715794"/>
              <a:ext cx="457200" cy="381794"/>
              <a:chOff x="1676400" y="5715000"/>
              <a:chExt cx="457200" cy="381794"/>
            </a:xfrm>
          </p:grpSpPr>
          <p:cxnSp>
            <p:nvCxnSpPr>
              <p:cNvPr id="54" name="Straight Arrow Connector 53"/>
              <p:cNvCxnSpPr/>
              <p:nvPr/>
            </p:nvCxnSpPr>
            <p:spPr>
              <a:xfrm rot="5400000">
                <a:off x="1714501" y="5904706"/>
                <a:ext cx="381001" cy="3175"/>
              </a:xfrm>
              <a:prstGeom prst="straightConnector1">
                <a:avLst/>
              </a:prstGeom>
              <a:ln>
                <a:solidFill>
                  <a:schemeClr val="accent6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55" name="Straight Arrow Connector 54"/>
              <p:cNvCxnSpPr/>
              <p:nvPr/>
            </p:nvCxnSpPr>
            <p:spPr>
              <a:xfrm rot="5400000">
                <a:off x="1600994" y="5791200"/>
                <a:ext cx="381001" cy="230188"/>
              </a:xfrm>
              <a:prstGeom prst="straightConnector1">
                <a:avLst/>
              </a:prstGeom>
              <a:ln>
                <a:solidFill>
                  <a:schemeClr val="accent6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56" name="Straight Arrow Connector 55"/>
              <p:cNvCxnSpPr/>
              <p:nvPr/>
            </p:nvCxnSpPr>
            <p:spPr>
              <a:xfrm rot="16200000" flipH="1">
                <a:off x="1829594" y="5792788"/>
                <a:ext cx="381001" cy="227012"/>
              </a:xfrm>
              <a:prstGeom prst="straightConnector1">
                <a:avLst/>
              </a:prstGeom>
              <a:ln>
                <a:solidFill>
                  <a:schemeClr val="accent6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76"/>
            <p:cNvGrpSpPr>
              <a:grpSpLocks/>
            </p:cNvGrpSpPr>
            <p:nvPr/>
          </p:nvGrpSpPr>
          <p:grpSpPr bwMode="auto">
            <a:xfrm>
              <a:off x="5105400" y="5715794"/>
              <a:ext cx="457200" cy="381794"/>
              <a:chOff x="1676400" y="5715000"/>
              <a:chExt cx="457200" cy="381794"/>
            </a:xfrm>
          </p:grpSpPr>
          <p:cxnSp>
            <p:nvCxnSpPr>
              <p:cNvPr id="51" name="Straight Arrow Connector 50"/>
              <p:cNvCxnSpPr/>
              <p:nvPr/>
            </p:nvCxnSpPr>
            <p:spPr>
              <a:xfrm rot="5400000">
                <a:off x="1714501" y="5904706"/>
                <a:ext cx="381001" cy="3175"/>
              </a:xfrm>
              <a:prstGeom prst="straightConnector1">
                <a:avLst/>
              </a:prstGeom>
              <a:ln>
                <a:solidFill>
                  <a:schemeClr val="accent6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52" name="Straight Arrow Connector 51"/>
              <p:cNvCxnSpPr/>
              <p:nvPr/>
            </p:nvCxnSpPr>
            <p:spPr>
              <a:xfrm rot="5400000">
                <a:off x="1600994" y="5791200"/>
                <a:ext cx="381001" cy="230188"/>
              </a:xfrm>
              <a:prstGeom prst="straightConnector1">
                <a:avLst/>
              </a:prstGeom>
              <a:ln>
                <a:solidFill>
                  <a:schemeClr val="accent6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53" name="Straight Arrow Connector 52"/>
              <p:cNvCxnSpPr/>
              <p:nvPr/>
            </p:nvCxnSpPr>
            <p:spPr>
              <a:xfrm rot="16200000" flipH="1">
                <a:off x="1829594" y="5792788"/>
                <a:ext cx="381001" cy="227012"/>
              </a:xfrm>
              <a:prstGeom prst="straightConnector1">
                <a:avLst/>
              </a:prstGeom>
              <a:ln>
                <a:solidFill>
                  <a:schemeClr val="accent6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oup 80"/>
            <p:cNvGrpSpPr>
              <a:grpSpLocks/>
            </p:cNvGrpSpPr>
            <p:nvPr/>
          </p:nvGrpSpPr>
          <p:grpSpPr bwMode="auto">
            <a:xfrm>
              <a:off x="5334000" y="5715000"/>
              <a:ext cx="457200" cy="381794"/>
              <a:chOff x="1676400" y="5715000"/>
              <a:chExt cx="457200" cy="381794"/>
            </a:xfrm>
          </p:grpSpPr>
          <p:cxnSp>
            <p:nvCxnSpPr>
              <p:cNvPr id="48" name="Straight Arrow Connector 47"/>
              <p:cNvCxnSpPr/>
              <p:nvPr/>
            </p:nvCxnSpPr>
            <p:spPr>
              <a:xfrm rot="5400000">
                <a:off x="1714501" y="5903912"/>
                <a:ext cx="381001" cy="3175"/>
              </a:xfrm>
              <a:prstGeom prst="straightConnector1">
                <a:avLst/>
              </a:prstGeom>
              <a:ln>
                <a:solidFill>
                  <a:schemeClr val="accent6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49" name="Straight Arrow Connector 48"/>
              <p:cNvCxnSpPr/>
              <p:nvPr/>
            </p:nvCxnSpPr>
            <p:spPr>
              <a:xfrm rot="5400000">
                <a:off x="1600994" y="5790406"/>
                <a:ext cx="381001" cy="230188"/>
              </a:xfrm>
              <a:prstGeom prst="straightConnector1">
                <a:avLst/>
              </a:prstGeom>
              <a:ln>
                <a:solidFill>
                  <a:schemeClr val="accent6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50" name="Straight Arrow Connector 49"/>
              <p:cNvCxnSpPr/>
              <p:nvPr/>
            </p:nvCxnSpPr>
            <p:spPr>
              <a:xfrm rot="16200000" flipH="1">
                <a:off x="1829594" y="5791994"/>
                <a:ext cx="381001" cy="227012"/>
              </a:xfrm>
              <a:prstGeom prst="straightConnector1">
                <a:avLst/>
              </a:prstGeom>
              <a:ln>
                <a:solidFill>
                  <a:schemeClr val="accent6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28" name="Group 84"/>
            <p:cNvGrpSpPr>
              <a:grpSpLocks/>
            </p:cNvGrpSpPr>
            <p:nvPr/>
          </p:nvGrpSpPr>
          <p:grpSpPr bwMode="auto">
            <a:xfrm>
              <a:off x="5562600" y="5715794"/>
              <a:ext cx="457200" cy="381794"/>
              <a:chOff x="1676400" y="5715000"/>
              <a:chExt cx="457200" cy="381794"/>
            </a:xfrm>
          </p:grpSpPr>
          <p:cxnSp>
            <p:nvCxnSpPr>
              <p:cNvPr id="45" name="Straight Arrow Connector 44"/>
              <p:cNvCxnSpPr/>
              <p:nvPr/>
            </p:nvCxnSpPr>
            <p:spPr>
              <a:xfrm rot="5400000">
                <a:off x="1714501" y="5904706"/>
                <a:ext cx="381001" cy="3175"/>
              </a:xfrm>
              <a:prstGeom prst="straightConnector1">
                <a:avLst/>
              </a:prstGeom>
              <a:ln>
                <a:solidFill>
                  <a:schemeClr val="accent6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46" name="Straight Arrow Connector 45"/>
              <p:cNvCxnSpPr/>
              <p:nvPr/>
            </p:nvCxnSpPr>
            <p:spPr>
              <a:xfrm rot="5400000">
                <a:off x="1600994" y="5791200"/>
                <a:ext cx="381001" cy="230188"/>
              </a:xfrm>
              <a:prstGeom prst="straightConnector1">
                <a:avLst/>
              </a:prstGeom>
              <a:ln>
                <a:solidFill>
                  <a:schemeClr val="accent6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47" name="Straight Arrow Connector 46"/>
              <p:cNvCxnSpPr/>
              <p:nvPr/>
            </p:nvCxnSpPr>
            <p:spPr>
              <a:xfrm rot="16200000" flipH="1">
                <a:off x="1829594" y="5792788"/>
                <a:ext cx="381001" cy="227012"/>
              </a:xfrm>
              <a:prstGeom prst="straightConnector1">
                <a:avLst/>
              </a:prstGeom>
              <a:ln>
                <a:solidFill>
                  <a:schemeClr val="accent6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29" name="Group 88"/>
            <p:cNvGrpSpPr>
              <a:grpSpLocks/>
            </p:cNvGrpSpPr>
            <p:nvPr/>
          </p:nvGrpSpPr>
          <p:grpSpPr bwMode="auto">
            <a:xfrm>
              <a:off x="5791200" y="5715794"/>
              <a:ext cx="457200" cy="381794"/>
              <a:chOff x="1676400" y="5715000"/>
              <a:chExt cx="457200" cy="381794"/>
            </a:xfrm>
          </p:grpSpPr>
          <p:cxnSp>
            <p:nvCxnSpPr>
              <p:cNvPr id="42" name="Straight Arrow Connector 41"/>
              <p:cNvCxnSpPr/>
              <p:nvPr/>
            </p:nvCxnSpPr>
            <p:spPr>
              <a:xfrm rot="5400000">
                <a:off x="1714501" y="5904706"/>
                <a:ext cx="381001" cy="3175"/>
              </a:xfrm>
              <a:prstGeom prst="straightConnector1">
                <a:avLst/>
              </a:prstGeom>
              <a:ln>
                <a:solidFill>
                  <a:schemeClr val="accent6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43" name="Straight Arrow Connector 42"/>
              <p:cNvCxnSpPr/>
              <p:nvPr/>
            </p:nvCxnSpPr>
            <p:spPr>
              <a:xfrm rot="5400000">
                <a:off x="1600994" y="5791200"/>
                <a:ext cx="381001" cy="230188"/>
              </a:xfrm>
              <a:prstGeom prst="straightConnector1">
                <a:avLst/>
              </a:prstGeom>
              <a:ln>
                <a:solidFill>
                  <a:schemeClr val="accent6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44" name="Straight Arrow Connector 43"/>
              <p:cNvCxnSpPr/>
              <p:nvPr/>
            </p:nvCxnSpPr>
            <p:spPr>
              <a:xfrm rot="16200000" flipH="1">
                <a:off x="1829594" y="5792788"/>
                <a:ext cx="381001" cy="227012"/>
              </a:xfrm>
              <a:prstGeom prst="straightConnector1">
                <a:avLst/>
              </a:prstGeom>
              <a:ln>
                <a:solidFill>
                  <a:schemeClr val="accent6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30" name="Group 92"/>
            <p:cNvGrpSpPr>
              <a:grpSpLocks/>
            </p:cNvGrpSpPr>
            <p:nvPr/>
          </p:nvGrpSpPr>
          <p:grpSpPr bwMode="auto">
            <a:xfrm>
              <a:off x="6019800" y="5715794"/>
              <a:ext cx="457200" cy="381794"/>
              <a:chOff x="1676400" y="5715000"/>
              <a:chExt cx="457200" cy="381794"/>
            </a:xfrm>
          </p:grpSpPr>
          <p:cxnSp>
            <p:nvCxnSpPr>
              <p:cNvPr id="39" name="Straight Arrow Connector 38"/>
              <p:cNvCxnSpPr/>
              <p:nvPr/>
            </p:nvCxnSpPr>
            <p:spPr>
              <a:xfrm rot="5400000">
                <a:off x="1714501" y="5904706"/>
                <a:ext cx="381001" cy="3175"/>
              </a:xfrm>
              <a:prstGeom prst="straightConnector1">
                <a:avLst/>
              </a:prstGeom>
              <a:ln>
                <a:solidFill>
                  <a:schemeClr val="accent6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40" name="Straight Arrow Connector 39"/>
              <p:cNvCxnSpPr/>
              <p:nvPr/>
            </p:nvCxnSpPr>
            <p:spPr>
              <a:xfrm rot="5400000">
                <a:off x="1600994" y="5791200"/>
                <a:ext cx="381001" cy="230188"/>
              </a:xfrm>
              <a:prstGeom prst="straightConnector1">
                <a:avLst/>
              </a:prstGeom>
              <a:ln>
                <a:solidFill>
                  <a:schemeClr val="accent6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41" name="Straight Arrow Connector 40"/>
              <p:cNvCxnSpPr/>
              <p:nvPr/>
            </p:nvCxnSpPr>
            <p:spPr>
              <a:xfrm rot="16200000" flipH="1">
                <a:off x="1829594" y="5792788"/>
                <a:ext cx="381001" cy="227012"/>
              </a:xfrm>
              <a:prstGeom prst="straightConnector1">
                <a:avLst/>
              </a:prstGeom>
              <a:ln>
                <a:solidFill>
                  <a:schemeClr val="accent6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31" name="Group 96"/>
            <p:cNvGrpSpPr>
              <a:grpSpLocks/>
            </p:cNvGrpSpPr>
            <p:nvPr/>
          </p:nvGrpSpPr>
          <p:grpSpPr bwMode="auto">
            <a:xfrm>
              <a:off x="6248400" y="5714206"/>
              <a:ext cx="457200" cy="381794"/>
              <a:chOff x="1676400" y="5715000"/>
              <a:chExt cx="457200" cy="381794"/>
            </a:xfrm>
          </p:grpSpPr>
          <p:cxnSp>
            <p:nvCxnSpPr>
              <p:cNvPr id="36" name="Straight Arrow Connector 35"/>
              <p:cNvCxnSpPr/>
              <p:nvPr/>
            </p:nvCxnSpPr>
            <p:spPr>
              <a:xfrm rot="5400000">
                <a:off x="1714501" y="5904707"/>
                <a:ext cx="381001" cy="3175"/>
              </a:xfrm>
              <a:prstGeom prst="straightConnector1">
                <a:avLst/>
              </a:prstGeom>
              <a:ln>
                <a:solidFill>
                  <a:schemeClr val="accent6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7" name="Straight Arrow Connector 36"/>
              <p:cNvCxnSpPr/>
              <p:nvPr/>
            </p:nvCxnSpPr>
            <p:spPr>
              <a:xfrm rot="5400000">
                <a:off x="1600994" y="5791201"/>
                <a:ext cx="381001" cy="230188"/>
              </a:xfrm>
              <a:prstGeom prst="straightConnector1">
                <a:avLst/>
              </a:prstGeom>
              <a:ln>
                <a:solidFill>
                  <a:schemeClr val="accent6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8" name="Straight Arrow Connector 37"/>
              <p:cNvCxnSpPr/>
              <p:nvPr/>
            </p:nvCxnSpPr>
            <p:spPr>
              <a:xfrm rot="16200000" flipH="1">
                <a:off x="1829594" y="5792789"/>
                <a:ext cx="381001" cy="227012"/>
              </a:xfrm>
              <a:prstGeom prst="straightConnector1">
                <a:avLst/>
              </a:prstGeom>
              <a:ln>
                <a:solidFill>
                  <a:schemeClr val="accent6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32" name="Group 100"/>
            <p:cNvGrpSpPr>
              <a:grpSpLocks/>
            </p:cNvGrpSpPr>
            <p:nvPr/>
          </p:nvGrpSpPr>
          <p:grpSpPr bwMode="auto">
            <a:xfrm>
              <a:off x="6477000" y="5713412"/>
              <a:ext cx="457200" cy="381794"/>
              <a:chOff x="1676400" y="5715000"/>
              <a:chExt cx="457200" cy="381794"/>
            </a:xfrm>
          </p:grpSpPr>
          <p:cxnSp>
            <p:nvCxnSpPr>
              <p:cNvPr id="33" name="Straight Arrow Connector 32"/>
              <p:cNvCxnSpPr/>
              <p:nvPr/>
            </p:nvCxnSpPr>
            <p:spPr>
              <a:xfrm rot="5400000">
                <a:off x="1714501" y="5903912"/>
                <a:ext cx="381001" cy="3175"/>
              </a:xfrm>
              <a:prstGeom prst="straightConnector1">
                <a:avLst/>
              </a:prstGeom>
              <a:ln>
                <a:solidFill>
                  <a:schemeClr val="accent6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4" name="Straight Arrow Connector 33"/>
              <p:cNvCxnSpPr/>
              <p:nvPr/>
            </p:nvCxnSpPr>
            <p:spPr>
              <a:xfrm rot="5400000">
                <a:off x="1600994" y="5790406"/>
                <a:ext cx="381001" cy="230188"/>
              </a:xfrm>
              <a:prstGeom prst="straightConnector1">
                <a:avLst/>
              </a:prstGeom>
              <a:ln>
                <a:solidFill>
                  <a:schemeClr val="accent6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5" name="Straight Arrow Connector 34"/>
              <p:cNvCxnSpPr/>
              <p:nvPr/>
            </p:nvCxnSpPr>
            <p:spPr>
              <a:xfrm rot="16200000" flipH="1">
                <a:off x="1829594" y="5791994"/>
                <a:ext cx="381001" cy="227012"/>
              </a:xfrm>
              <a:prstGeom prst="straightConnector1">
                <a:avLst/>
              </a:prstGeom>
              <a:ln>
                <a:solidFill>
                  <a:schemeClr val="accent6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9" name="Group 116"/>
          <p:cNvGrpSpPr>
            <a:grpSpLocks/>
          </p:cNvGrpSpPr>
          <p:nvPr/>
        </p:nvGrpSpPr>
        <p:grpSpPr bwMode="auto">
          <a:xfrm>
            <a:off x="2017713" y="5386389"/>
            <a:ext cx="457200" cy="382587"/>
            <a:chOff x="1676400" y="5715000"/>
            <a:chExt cx="457200" cy="381794"/>
          </a:xfrm>
        </p:grpSpPr>
        <p:cxnSp>
          <p:nvCxnSpPr>
            <p:cNvPr id="100" name="Straight Arrow Connector 99"/>
            <p:cNvCxnSpPr/>
            <p:nvPr/>
          </p:nvCxnSpPr>
          <p:spPr>
            <a:xfrm rot="5400000">
              <a:off x="1714895" y="5905101"/>
              <a:ext cx="380210" cy="3175"/>
            </a:xfrm>
            <a:prstGeom prst="straightConnector1">
              <a:avLst/>
            </a:prstGeom>
            <a:ln>
              <a:solidFill>
                <a:schemeClr val="accent6">
                  <a:lumMod val="60000"/>
                  <a:lumOff val="40000"/>
                </a:schemeClr>
              </a:solidFill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01" name="Straight Arrow Connector 100"/>
            <p:cNvCxnSpPr/>
            <p:nvPr/>
          </p:nvCxnSpPr>
          <p:spPr>
            <a:xfrm rot="5400000">
              <a:off x="1601389" y="5790011"/>
              <a:ext cx="380210" cy="230187"/>
            </a:xfrm>
            <a:prstGeom prst="straightConnector1">
              <a:avLst/>
            </a:prstGeom>
            <a:ln>
              <a:solidFill>
                <a:schemeClr val="accent6">
                  <a:lumMod val="60000"/>
                  <a:lumOff val="40000"/>
                </a:schemeClr>
              </a:solidFill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02" name="Straight Arrow Connector 101"/>
            <p:cNvCxnSpPr/>
            <p:nvPr/>
          </p:nvCxnSpPr>
          <p:spPr>
            <a:xfrm rot="16200000" flipH="1">
              <a:off x="1829989" y="5791598"/>
              <a:ext cx="380210" cy="227013"/>
            </a:xfrm>
            <a:prstGeom prst="straightConnector1">
              <a:avLst/>
            </a:prstGeom>
            <a:ln>
              <a:solidFill>
                <a:schemeClr val="accent6">
                  <a:lumMod val="60000"/>
                  <a:lumOff val="40000"/>
                </a:schemeClr>
              </a:solidFill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103" name="Group 132"/>
          <p:cNvGrpSpPr>
            <a:grpSpLocks/>
          </p:cNvGrpSpPr>
          <p:nvPr/>
        </p:nvGrpSpPr>
        <p:grpSpPr bwMode="auto">
          <a:xfrm>
            <a:off x="1268413" y="4903789"/>
            <a:ext cx="6303962" cy="369887"/>
            <a:chOff x="850900" y="5078968"/>
            <a:chExt cx="6303179" cy="369332"/>
          </a:xfrm>
        </p:grpSpPr>
        <p:sp>
          <p:nvSpPr>
            <p:cNvPr id="104" name="Rectangle 103"/>
            <p:cNvSpPr/>
            <p:nvPr/>
          </p:nvSpPr>
          <p:spPr>
            <a:xfrm>
              <a:off x="1439789" y="5143957"/>
              <a:ext cx="5714290" cy="228257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5" name="TextBox 130"/>
            <p:cNvSpPr txBox="1">
              <a:spLocks noChangeArrowheads="1"/>
            </p:cNvSpPr>
            <p:nvPr/>
          </p:nvSpPr>
          <p:spPr bwMode="auto">
            <a:xfrm>
              <a:off x="850900" y="5078968"/>
              <a:ext cx="51197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800">
                  <a:solidFill>
                    <a:srgbClr val="000090"/>
                  </a:solidFill>
                </a:rPr>
                <a:t>t=1</a:t>
              </a:r>
            </a:p>
          </p:txBody>
        </p:sp>
      </p:grpSp>
      <p:grpSp>
        <p:nvGrpSpPr>
          <p:cNvPr id="109" name="Group 138"/>
          <p:cNvGrpSpPr>
            <a:grpSpLocks/>
          </p:cNvGrpSpPr>
          <p:nvPr/>
        </p:nvGrpSpPr>
        <p:grpSpPr bwMode="auto">
          <a:xfrm>
            <a:off x="1273175" y="4613276"/>
            <a:ext cx="6303963" cy="369888"/>
            <a:chOff x="1384300" y="3581400"/>
            <a:chExt cx="6303179" cy="369332"/>
          </a:xfrm>
        </p:grpSpPr>
        <p:sp>
          <p:nvSpPr>
            <p:cNvPr id="110" name="Rectangle 109"/>
            <p:cNvSpPr/>
            <p:nvPr/>
          </p:nvSpPr>
          <p:spPr>
            <a:xfrm>
              <a:off x="1973190" y="3646390"/>
              <a:ext cx="5714289" cy="228256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1" name="TextBox 136"/>
            <p:cNvSpPr txBox="1">
              <a:spLocks noChangeArrowheads="1"/>
            </p:cNvSpPr>
            <p:nvPr/>
          </p:nvSpPr>
          <p:spPr bwMode="auto">
            <a:xfrm>
              <a:off x="1384300" y="3581400"/>
              <a:ext cx="41549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800">
                  <a:solidFill>
                    <a:srgbClr val="000090"/>
                  </a:solidFill>
                </a:rPr>
                <a:t>…</a:t>
              </a:r>
            </a:p>
          </p:txBody>
        </p:sp>
      </p:grpSp>
      <p:sp>
        <p:nvSpPr>
          <p:cNvPr id="114" name="Rectangle 113"/>
          <p:cNvSpPr/>
          <p:nvPr/>
        </p:nvSpPr>
        <p:spPr>
          <a:xfrm>
            <a:off x="2854327" y="4654553"/>
            <a:ext cx="3692525" cy="24130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that fit in cache</a:t>
            </a:r>
            <a:endParaRPr lang="en-US" dirty="0"/>
          </a:p>
        </p:txBody>
      </p:sp>
      <p:sp>
        <p:nvSpPr>
          <p:cNvPr id="106" name="Footer Placeholder 10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EJCP 2017, June 29, Toulouse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1928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4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Well-known transformation in HPC [Wolfe 87]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Improves data locality</a:t>
            </a:r>
            <a:endParaRPr lang="en-US" dirty="0"/>
          </a:p>
          <a:p>
            <a:r>
              <a:rPr lang="en-US" dirty="0" smtClean="0"/>
              <a:t>Performance improvement</a:t>
            </a:r>
          </a:p>
          <a:p>
            <a:pPr lvl="1"/>
            <a:r>
              <a:rPr lang="en-US" dirty="0" smtClean="0"/>
              <a:t>my laptop: 5.95s  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</a:t>
            </a:r>
            <a:r>
              <a:rPr lang="en-US" dirty="0" smtClean="0"/>
              <a:t> 4.76s  (20%)</a:t>
            </a:r>
          </a:p>
          <a:p>
            <a:pPr lvl="1"/>
            <a:r>
              <a:rPr lang="en-US" dirty="0" err="1" smtClean="0"/>
              <a:t>PLuTo</a:t>
            </a:r>
            <a:r>
              <a:rPr lang="en-US" dirty="0" smtClean="0"/>
              <a:t>: ~1.8x (with older processor)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020765" y="2244636"/>
            <a:ext cx="5143500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for t=0; t&lt;T; t++</a:t>
            </a:r>
          </a:p>
          <a:p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 smtClean="0">
                <a:latin typeface="Courier"/>
                <a:cs typeface="Courier"/>
              </a:rPr>
              <a:t>for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=1;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&lt;N-1;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++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 A[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] = f(B[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], B[i-1], B[i+1])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//swap A and B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5969000" y="2628900"/>
            <a:ext cx="584200" cy="4445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loud 6"/>
          <p:cNvSpPr/>
          <p:nvPr/>
        </p:nvSpPr>
        <p:spPr>
          <a:xfrm>
            <a:off x="6769100" y="2244636"/>
            <a:ext cx="1816100" cy="1200329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/>
              <a:t>?</a:t>
            </a:r>
            <a:endParaRPr lang="en-US" sz="6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EJCP 2017, June 29, Toulouse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6775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what is Tiling?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Loop transformation</a:t>
            </a:r>
          </a:p>
          <a:p>
            <a:pPr lvl="1"/>
            <a:r>
              <a:rPr lang="en-US" dirty="0" smtClean="0"/>
              <a:t>Effect: change the order of execution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14400" y="2742844"/>
            <a:ext cx="3068635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for t=0; t&lt;T; t++</a:t>
            </a:r>
          </a:p>
          <a:p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 smtClean="0">
                <a:latin typeface="Courier"/>
                <a:cs typeface="Courier"/>
              </a:rPr>
              <a:t>for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=1;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&lt;N-1;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++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 foo()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4381144"/>
            <a:ext cx="5316535" cy="14773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latin typeface="Courier"/>
                <a:cs typeface="Courier"/>
              </a:rPr>
              <a:t>for </a:t>
            </a:r>
            <a:r>
              <a:rPr lang="en-US" dirty="0" err="1" smtClean="0">
                <a:latin typeface="Courier"/>
                <a:cs typeface="Courier"/>
              </a:rPr>
              <a:t>tt</a:t>
            </a:r>
            <a:r>
              <a:rPr lang="en-US" dirty="0" smtClean="0">
                <a:latin typeface="Courier"/>
                <a:cs typeface="Courier"/>
              </a:rPr>
              <a:t>=0; </a:t>
            </a:r>
            <a:r>
              <a:rPr lang="en-US" dirty="0" err="1" smtClean="0">
                <a:latin typeface="Courier"/>
                <a:cs typeface="Courier"/>
              </a:rPr>
              <a:t>tt</a:t>
            </a:r>
            <a:r>
              <a:rPr lang="en-US" dirty="0" smtClean="0">
                <a:latin typeface="Courier"/>
                <a:cs typeface="Courier"/>
              </a:rPr>
              <a:t>&lt;T; t+=x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  for </a:t>
            </a:r>
            <a:r>
              <a:rPr lang="en-US" dirty="0" err="1" smtClean="0">
                <a:latin typeface="Courier"/>
                <a:cs typeface="Courier"/>
              </a:rPr>
              <a:t>ti</a:t>
            </a:r>
            <a:r>
              <a:rPr lang="en-US" dirty="0">
                <a:latin typeface="Courier"/>
                <a:cs typeface="Courier"/>
              </a:rPr>
              <a:t>=</a:t>
            </a:r>
            <a:r>
              <a:rPr lang="en-US" dirty="0" smtClean="0">
                <a:latin typeface="Courier"/>
                <a:cs typeface="Courier"/>
              </a:rPr>
              <a:t>1; </a:t>
            </a:r>
            <a:r>
              <a:rPr lang="en-US" dirty="0" err="1" smtClean="0">
                <a:latin typeface="Courier"/>
                <a:cs typeface="Courier"/>
              </a:rPr>
              <a:t>ti</a:t>
            </a:r>
            <a:r>
              <a:rPr lang="en-US" dirty="0" smtClean="0">
                <a:latin typeface="Courier"/>
                <a:cs typeface="Courier"/>
              </a:rPr>
              <a:t>&lt;N-1; </a:t>
            </a:r>
            <a:r>
              <a:rPr lang="en-US" dirty="0" err="1" smtClean="0">
                <a:latin typeface="Courier"/>
                <a:cs typeface="Courier"/>
              </a:rPr>
              <a:t>ti</a:t>
            </a:r>
            <a:r>
              <a:rPr lang="en-US" dirty="0" smtClean="0">
                <a:latin typeface="Courier"/>
                <a:cs typeface="Courier"/>
              </a:rPr>
              <a:t>+=y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 smtClean="0">
                <a:latin typeface="Courier"/>
                <a:cs typeface="Courier"/>
              </a:rPr>
              <a:t>    for t=</a:t>
            </a:r>
            <a:r>
              <a:rPr lang="en-US" dirty="0" err="1" smtClean="0">
                <a:latin typeface="Courier"/>
                <a:cs typeface="Courier"/>
              </a:rPr>
              <a:t>tt</a:t>
            </a:r>
            <a:r>
              <a:rPr lang="en-US" dirty="0" smtClean="0">
                <a:latin typeface="Courier"/>
                <a:cs typeface="Courier"/>
              </a:rPr>
              <a:t>; t&lt;min(</a:t>
            </a:r>
            <a:r>
              <a:rPr lang="en-US" dirty="0" err="1" smtClean="0">
                <a:latin typeface="Courier"/>
                <a:cs typeface="Courier"/>
              </a:rPr>
              <a:t>tt+x,T</a:t>
            </a:r>
            <a:r>
              <a:rPr lang="en-US" dirty="0" smtClean="0">
                <a:latin typeface="Courier"/>
                <a:cs typeface="Courier"/>
              </a:rPr>
              <a:t>); t++</a:t>
            </a:r>
          </a:p>
          <a:p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 smtClean="0">
                <a:latin typeface="Courier"/>
                <a:cs typeface="Courier"/>
              </a:rPr>
              <a:t>    for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=</a:t>
            </a:r>
            <a:r>
              <a:rPr lang="en-US" dirty="0" err="1" smtClean="0">
                <a:latin typeface="Courier"/>
                <a:cs typeface="Courier"/>
              </a:rPr>
              <a:t>ti</a:t>
            </a:r>
            <a:r>
              <a:rPr lang="en-US" dirty="0" smtClean="0">
                <a:latin typeface="Courier"/>
                <a:cs typeface="Courier"/>
              </a:rPr>
              <a:t>;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&lt;min(ti+y,N-1);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++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    foo()</a:t>
            </a:r>
          </a:p>
        </p:txBody>
      </p:sp>
      <p:sp>
        <p:nvSpPr>
          <p:cNvPr id="7" name="Down Arrow 6"/>
          <p:cNvSpPr/>
          <p:nvPr/>
        </p:nvSpPr>
        <p:spPr>
          <a:xfrm>
            <a:off x="2082800" y="3784600"/>
            <a:ext cx="812800" cy="4445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EJCP 2017, June 29, Toulouse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566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Visualization of Tiling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Improve locality through </a:t>
            </a:r>
            <a:r>
              <a:rPr lang="en-US" i="1" dirty="0" smtClean="0"/>
              <a:t>temporal</a:t>
            </a:r>
            <a:r>
              <a:rPr lang="en-US" dirty="0" smtClean="0"/>
              <a:t> locality</a:t>
            </a:r>
          </a:p>
          <a:p>
            <a:r>
              <a:rPr lang="en-US" dirty="0" smtClean="0"/>
              <a:t>Each tile becomes an </a:t>
            </a:r>
            <a:r>
              <a:rPr lang="en-US" i="1" dirty="0" smtClean="0"/>
              <a:t>atomic</a:t>
            </a:r>
            <a:r>
              <a:rPr lang="en-US" dirty="0" smtClean="0"/>
              <a:t> unit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  <p:grpSp>
        <p:nvGrpSpPr>
          <p:cNvPr id="55" name="Group 54"/>
          <p:cNvGrpSpPr/>
          <p:nvPr/>
        </p:nvGrpSpPr>
        <p:grpSpPr>
          <a:xfrm>
            <a:off x="1397031" y="3066899"/>
            <a:ext cx="2895600" cy="2826266"/>
            <a:chOff x="927100" y="3086100"/>
            <a:chExt cx="2895600" cy="2826266"/>
          </a:xfrm>
        </p:grpSpPr>
        <p:sp>
          <p:nvSpPr>
            <p:cNvPr id="5" name="Oval 4"/>
            <p:cNvSpPr/>
            <p:nvPr/>
          </p:nvSpPr>
          <p:spPr>
            <a:xfrm>
              <a:off x="1384300" y="47752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1854200" y="52133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1384300" y="52133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 flipV="1">
              <a:off x="1054100" y="5626100"/>
              <a:ext cx="2768600" cy="254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V="1">
              <a:off x="1206500" y="3086100"/>
              <a:ext cx="0" cy="27178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Oval 13"/>
            <p:cNvSpPr/>
            <p:nvPr/>
          </p:nvSpPr>
          <p:spPr>
            <a:xfrm>
              <a:off x="1854200" y="47752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1384300" y="43370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1854200" y="43370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1384300" y="38925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1854200" y="38925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1384300" y="34544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1854200" y="34544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2324100" y="52133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2324100" y="47752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2324100" y="43370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2324100" y="38925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2324100" y="34544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2794000" y="52133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2794000" y="47752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2794000" y="43370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2794000" y="38925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2794000" y="34544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3263900" y="52133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3263900" y="47752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3263900" y="43370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3263900" y="38925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3263900" y="34544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378200" y="5543034"/>
              <a:ext cx="25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ourier"/>
                  <a:cs typeface="Courier"/>
                </a:rPr>
                <a:t>t</a:t>
              </a:r>
              <a:endParaRPr lang="en-US" dirty="0">
                <a:latin typeface="Courier"/>
                <a:cs typeface="Courier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927100" y="3117334"/>
              <a:ext cx="25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latin typeface="Courier"/>
                  <a:cs typeface="Courier"/>
                </a:rPr>
                <a:t>i</a:t>
              </a:r>
              <a:endParaRPr lang="en-US" dirty="0">
                <a:latin typeface="Courier"/>
                <a:cs typeface="Courier"/>
              </a:endParaRPr>
            </a:p>
          </p:txBody>
        </p:sp>
      </p:grpSp>
      <p:cxnSp>
        <p:nvCxnSpPr>
          <p:cNvPr id="57" name="Straight Arrow Connector 56"/>
          <p:cNvCxnSpPr/>
          <p:nvPr/>
        </p:nvCxnSpPr>
        <p:spPr>
          <a:xfrm flipV="1">
            <a:off x="1968531" y="3466949"/>
            <a:ext cx="0" cy="187273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pSp>
        <p:nvGrpSpPr>
          <p:cNvPr id="65" name="Group 64"/>
          <p:cNvGrpSpPr/>
          <p:nvPr/>
        </p:nvGrpSpPr>
        <p:grpSpPr>
          <a:xfrm>
            <a:off x="2032031" y="3467465"/>
            <a:ext cx="406400" cy="1872734"/>
            <a:chOff x="2032000" y="2609850"/>
            <a:chExt cx="406400" cy="1872734"/>
          </a:xfrm>
        </p:grpSpPr>
        <p:cxnSp>
          <p:nvCxnSpPr>
            <p:cNvPr id="58" name="Straight Arrow Connector 57"/>
            <p:cNvCxnSpPr/>
            <p:nvPr/>
          </p:nvCxnSpPr>
          <p:spPr>
            <a:xfrm flipV="1">
              <a:off x="2438400" y="2609850"/>
              <a:ext cx="0" cy="187273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/>
            <p:nvPr/>
          </p:nvCxnSpPr>
          <p:spPr>
            <a:xfrm>
              <a:off x="2032000" y="2717800"/>
              <a:ext cx="368300" cy="174676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66" name="Rectangle 65"/>
          <p:cNvSpPr/>
          <p:nvPr/>
        </p:nvSpPr>
        <p:spPr>
          <a:xfrm>
            <a:off x="1060584" y="3375381"/>
            <a:ext cx="349540" cy="2056368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7" name="Group 66"/>
          <p:cNvGrpSpPr/>
          <p:nvPr/>
        </p:nvGrpSpPr>
        <p:grpSpPr>
          <a:xfrm>
            <a:off x="5142901" y="3029431"/>
            <a:ext cx="2895600" cy="2826266"/>
            <a:chOff x="927100" y="3086100"/>
            <a:chExt cx="2895600" cy="2826266"/>
          </a:xfrm>
        </p:grpSpPr>
        <p:sp>
          <p:nvSpPr>
            <p:cNvPr id="68" name="Oval 67"/>
            <p:cNvSpPr/>
            <p:nvPr/>
          </p:nvSpPr>
          <p:spPr>
            <a:xfrm>
              <a:off x="1384300" y="47752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>
              <a:off x="1854200" y="52133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>
              <a:off x="1384300" y="52133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1" name="Straight Arrow Connector 70"/>
            <p:cNvCxnSpPr/>
            <p:nvPr/>
          </p:nvCxnSpPr>
          <p:spPr>
            <a:xfrm flipV="1">
              <a:off x="1054100" y="5626100"/>
              <a:ext cx="2768600" cy="254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/>
            <p:nvPr/>
          </p:nvCxnSpPr>
          <p:spPr>
            <a:xfrm flipV="1">
              <a:off x="1206500" y="3086100"/>
              <a:ext cx="0" cy="27178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Oval 72"/>
            <p:cNvSpPr/>
            <p:nvPr/>
          </p:nvSpPr>
          <p:spPr>
            <a:xfrm>
              <a:off x="1854200" y="47752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>
              <a:off x="1384300" y="43370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>
              <a:off x="1854200" y="43370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>
              <a:off x="1384300" y="38925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/>
            <p:cNvSpPr/>
            <p:nvPr/>
          </p:nvSpPr>
          <p:spPr>
            <a:xfrm>
              <a:off x="1854200" y="38925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/>
            <p:nvPr/>
          </p:nvSpPr>
          <p:spPr>
            <a:xfrm>
              <a:off x="1384300" y="34544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/>
            <p:nvPr/>
          </p:nvSpPr>
          <p:spPr>
            <a:xfrm>
              <a:off x="1854200" y="34544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>
            <a:xfrm>
              <a:off x="2324100" y="52133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/>
            <p:cNvSpPr/>
            <p:nvPr/>
          </p:nvSpPr>
          <p:spPr>
            <a:xfrm>
              <a:off x="2324100" y="47752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>
              <a:off x="2324100" y="43370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/>
            <p:nvPr/>
          </p:nvSpPr>
          <p:spPr>
            <a:xfrm>
              <a:off x="2324100" y="38925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>
            <a:xfrm>
              <a:off x="2324100" y="34544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/>
            <p:nvPr/>
          </p:nvSpPr>
          <p:spPr>
            <a:xfrm>
              <a:off x="2794000" y="52133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/>
            <p:nvPr/>
          </p:nvSpPr>
          <p:spPr>
            <a:xfrm>
              <a:off x="2794000" y="47752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>
            <a:xfrm>
              <a:off x="2794000" y="43370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/>
            <p:nvPr/>
          </p:nvSpPr>
          <p:spPr>
            <a:xfrm>
              <a:off x="2794000" y="38925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/>
            <p:nvPr/>
          </p:nvSpPr>
          <p:spPr>
            <a:xfrm>
              <a:off x="2794000" y="34544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/>
            <p:nvPr/>
          </p:nvSpPr>
          <p:spPr>
            <a:xfrm>
              <a:off x="3263900" y="52133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>
            <a:xfrm>
              <a:off x="3263900" y="47752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/>
            <p:nvPr/>
          </p:nvSpPr>
          <p:spPr>
            <a:xfrm>
              <a:off x="3263900" y="43370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/>
            <p:nvPr/>
          </p:nvSpPr>
          <p:spPr>
            <a:xfrm>
              <a:off x="3263900" y="38925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>
            <a:xfrm>
              <a:off x="3263900" y="34544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3378200" y="5543034"/>
              <a:ext cx="25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ourier"/>
                  <a:cs typeface="Courier"/>
                </a:rPr>
                <a:t>t</a:t>
              </a:r>
              <a:endParaRPr lang="en-US" dirty="0">
                <a:latin typeface="Courier"/>
                <a:cs typeface="Courier"/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927100" y="3117334"/>
              <a:ext cx="25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latin typeface="Courier"/>
                  <a:cs typeface="Courier"/>
                </a:rPr>
                <a:t>i</a:t>
              </a:r>
              <a:endParaRPr lang="en-US" dirty="0">
                <a:latin typeface="Courier"/>
                <a:cs typeface="Courier"/>
              </a:endParaRPr>
            </a:p>
          </p:txBody>
        </p:sp>
      </p:grpSp>
      <p:sp>
        <p:nvSpPr>
          <p:cNvPr id="101" name="Rectangle 100"/>
          <p:cNvSpPr/>
          <p:nvPr/>
        </p:nvSpPr>
        <p:spPr>
          <a:xfrm>
            <a:off x="4968131" y="4280381"/>
            <a:ext cx="349540" cy="1155068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3" name="Group 122"/>
          <p:cNvGrpSpPr/>
          <p:nvPr/>
        </p:nvGrpSpPr>
        <p:grpSpPr>
          <a:xfrm>
            <a:off x="5572483" y="2928081"/>
            <a:ext cx="2639685" cy="2507368"/>
            <a:chOff x="5572452" y="2070466"/>
            <a:chExt cx="2639685" cy="2507368"/>
          </a:xfrm>
        </p:grpSpPr>
        <p:sp>
          <p:nvSpPr>
            <p:cNvPr id="109" name="Rounded Rectangle 108"/>
            <p:cNvSpPr/>
            <p:nvPr/>
          </p:nvSpPr>
          <p:spPr>
            <a:xfrm>
              <a:off x="5572452" y="3389834"/>
              <a:ext cx="1227767" cy="1188000"/>
            </a:xfrm>
            <a:prstGeom prst="roundRect">
              <a:avLst>
                <a:gd name="adj" fmla="val 13460"/>
              </a:avLst>
            </a:prstGeom>
            <a:solidFill>
              <a:srgbClr val="F5E9C8">
                <a:alpha val="42000"/>
              </a:srgbClr>
            </a:solidFill>
            <a:ln>
              <a:solidFill>
                <a:srgbClr val="660066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Rounded Rectangle 113"/>
            <p:cNvSpPr/>
            <p:nvPr/>
          </p:nvSpPr>
          <p:spPr>
            <a:xfrm>
              <a:off x="5572452" y="2070466"/>
              <a:ext cx="1227767" cy="1188000"/>
            </a:xfrm>
            <a:prstGeom prst="roundRect">
              <a:avLst>
                <a:gd name="adj" fmla="val 13460"/>
              </a:avLst>
            </a:prstGeom>
            <a:solidFill>
              <a:srgbClr val="F5E9C8">
                <a:alpha val="42000"/>
              </a:srgbClr>
            </a:solidFill>
            <a:ln>
              <a:solidFill>
                <a:srgbClr val="660066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Rounded Rectangle 115"/>
            <p:cNvSpPr/>
            <p:nvPr/>
          </p:nvSpPr>
          <p:spPr>
            <a:xfrm>
              <a:off x="6984370" y="3389834"/>
              <a:ext cx="1227767" cy="1188000"/>
            </a:xfrm>
            <a:prstGeom prst="roundRect">
              <a:avLst>
                <a:gd name="adj" fmla="val 13460"/>
              </a:avLst>
            </a:prstGeom>
            <a:solidFill>
              <a:srgbClr val="F5E9C8">
                <a:alpha val="42000"/>
              </a:srgbClr>
            </a:solidFill>
            <a:ln>
              <a:solidFill>
                <a:srgbClr val="660066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Rounded Rectangle 116"/>
            <p:cNvSpPr/>
            <p:nvPr/>
          </p:nvSpPr>
          <p:spPr>
            <a:xfrm>
              <a:off x="6984370" y="2070466"/>
              <a:ext cx="1227767" cy="1188000"/>
            </a:xfrm>
            <a:prstGeom prst="roundRect">
              <a:avLst>
                <a:gd name="adj" fmla="val 13460"/>
              </a:avLst>
            </a:prstGeom>
            <a:solidFill>
              <a:srgbClr val="F5E9C8">
                <a:alpha val="42000"/>
              </a:srgbClr>
            </a:solidFill>
            <a:ln>
              <a:solidFill>
                <a:srgbClr val="660066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97" name="Straight Arrow Connector 96"/>
          <p:cNvCxnSpPr/>
          <p:nvPr/>
        </p:nvCxnSpPr>
        <p:spPr>
          <a:xfrm flipV="1">
            <a:off x="5730677" y="4357115"/>
            <a:ext cx="0" cy="9297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pSp>
        <p:nvGrpSpPr>
          <p:cNvPr id="98" name="Group 97"/>
          <p:cNvGrpSpPr/>
          <p:nvPr/>
        </p:nvGrpSpPr>
        <p:grpSpPr>
          <a:xfrm>
            <a:off x="5730677" y="4356599"/>
            <a:ext cx="469031" cy="930266"/>
            <a:chOff x="1969369" y="3552318"/>
            <a:chExt cx="469031" cy="930266"/>
          </a:xfrm>
        </p:grpSpPr>
        <p:cxnSp>
          <p:nvCxnSpPr>
            <p:cNvPr id="99" name="Straight Arrow Connector 98"/>
            <p:cNvCxnSpPr/>
            <p:nvPr/>
          </p:nvCxnSpPr>
          <p:spPr>
            <a:xfrm flipV="1">
              <a:off x="2438400" y="3552318"/>
              <a:ext cx="0" cy="93026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00" name="Straight Arrow Connector 99"/>
            <p:cNvCxnSpPr/>
            <p:nvPr/>
          </p:nvCxnSpPr>
          <p:spPr>
            <a:xfrm>
              <a:off x="1969369" y="3564384"/>
              <a:ext cx="430931" cy="900182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127" name="Group 126"/>
          <p:cNvGrpSpPr/>
          <p:nvPr/>
        </p:nvGrpSpPr>
        <p:grpSpPr>
          <a:xfrm>
            <a:off x="5956332" y="3898749"/>
            <a:ext cx="1866269" cy="495950"/>
            <a:chOff x="5956301" y="3041134"/>
            <a:chExt cx="1866269" cy="495950"/>
          </a:xfrm>
        </p:grpSpPr>
        <p:sp>
          <p:nvSpPr>
            <p:cNvPr id="124" name="Up Arrow 123"/>
            <p:cNvSpPr/>
            <p:nvPr/>
          </p:nvSpPr>
          <p:spPr>
            <a:xfrm>
              <a:off x="5956301" y="3079234"/>
              <a:ext cx="457200" cy="457850"/>
            </a:xfrm>
            <a:prstGeom prst="upArrow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Up Arrow 124"/>
            <p:cNvSpPr/>
            <p:nvPr/>
          </p:nvSpPr>
          <p:spPr>
            <a:xfrm>
              <a:off x="7365370" y="3041134"/>
              <a:ext cx="457200" cy="457850"/>
            </a:xfrm>
            <a:prstGeom prst="upArrow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Up Arrow 125"/>
            <p:cNvSpPr/>
            <p:nvPr/>
          </p:nvSpPr>
          <p:spPr>
            <a:xfrm rot="8100000">
              <a:off x="6685621" y="3072860"/>
              <a:ext cx="457200" cy="457850"/>
            </a:xfrm>
            <a:prstGeom prst="upArrow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EJCP 2017, June 29, Toulouse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119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101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Tiling?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Loop transformation that doubles the depth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  <p:grpSp>
        <p:nvGrpSpPr>
          <p:cNvPr id="55" name="Group 54"/>
          <p:cNvGrpSpPr/>
          <p:nvPr/>
        </p:nvGrpSpPr>
        <p:grpSpPr>
          <a:xfrm>
            <a:off x="954477" y="2761039"/>
            <a:ext cx="2895600" cy="2826266"/>
            <a:chOff x="927100" y="3086100"/>
            <a:chExt cx="2895600" cy="2826266"/>
          </a:xfrm>
        </p:grpSpPr>
        <p:sp>
          <p:nvSpPr>
            <p:cNvPr id="5" name="Oval 4"/>
            <p:cNvSpPr/>
            <p:nvPr/>
          </p:nvSpPr>
          <p:spPr>
            <a:xfrm>
              <a:off x="1384300" y="47752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1854200" y="52133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1384300" y="52133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 flipV="1">
              <a:off x="1054100" y="5626100"/>
              <a:ext cx="2768600" cy="254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V="1">
              <a:off x="1206500" y="3086100"/>
              <a:ext cx="0" cy="27178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Oval 13"/>
            <p:cNvSpPr/>
            <p:nvPr/>
          </p:nvSpPr>
          <p:spPr>
            <a:xfrm>
              <a:off x="1854200" y="47752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1384300" y="43370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1854200" y="43370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1384300" y="38925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1854200" y="38925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1384300" y="34544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1854200" y="34544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2324100" y="52133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2324100" y="47752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2324100" y="43370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2324100" y="38925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2324100" y="34544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2794000" y="52133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2794000" y="47752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2794000" y="43370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2794000" y="38925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2794000" y="34544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3263900" y="52133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3263900" y="47752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3263900" y="43370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3263900" y="38925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3263900" y="34544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378200" y="5543034"/>
              <a:ext cx="25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ourier"/>
                  <a:cs typeface="Courier"/>
                </a:rPr>
                <a:t>t</a:t>
              </a:r>
              <a:endParaRPr lang="en-US" dirty="0">
                <a:latin typeface="Courier"/>
                <a:cs typeface="Courier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927100" y="3117334"/>
              <a:ext cx="25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latin typeface="Courier"/>
                  <a:cs typeface="Courier"/>
                </a:rPr>
                <a:t>i</a:t>
              </a:r>
              <a:endParaRPr lang="en-US" dirty="0">
                <a:latin typeface="Courier"/>
                <a:cs typeface="Courier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525977" y="3161089"/>
            <a:ext cx="469900" cy="1873250"/>
            <a:chOff x="1525977" y="3161089"/>
            <a:chExt cx="469900" cy="1873250"/>
          </a:xfrm>
        </p:grpSpPr>
        <p:cxnSp>
          <p:nvCxnSpPr>
            <p:cNvPr id="57" name="Straight Arrow Connector 56"/>
            <p:cNvCxnSpPr/>
            <p:nvPr/>
          </p:nvCxnSpPr>
          <p:spPr>
            <a:xfrm flipV="1">
              <a:off x="1525977" y="3161089"/>
              <a:ext cx="0" cy="187273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/>
            <p:nvPr/>
          </p:nvCxnSpPr>
          <p:spPr>
            <a:xfrm flipV="1">
              <a:off x="1995877" y="3161605"/>
              <a:ext cx="0" cy="187273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/>
            <p:nvPr/>
          </p:nvCxnSpPr>
          <p:spPr>
            <a:xfrm>
              <a:off x="1589477" y="3269555"/>
              <a:ext cx="368300" cy="174676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8" name="TextBox 7"/>
          <p:cNvSpPr txBox="1"/>
          <p:nvPr/>
        </p:nvSpPr>
        <p:spPr>
          <a:xfrm>
            <a:off x="4127500" y="2192109"/>
            <a:ext cx="4559300" cy="12003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latin typeface="Courier"/>
                <a:cs typeface="Courier"/>
              </a:rPr>
              <a:t>for (t=0; t&lt;N; t++)</a:t>
            </a:r>
          </a:p>
          <a:p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dirty="0" smtClean="0">
                <a:latin typeface="Courier"/>
                <a:cs typeface="Courier"/>
              </a:rPr>
              <a:t> for (</a:t>
            </a:r>
            <a:r>
              <a:rPr lang="en-US" sz="2400" dirty="0" err="1" smtClean="0">
                <a:latin typeface="Courier"/>
                <a:cs typeface="Courier"/>
              </a:rPr>
              <a:t>i</a:t>
            </a:r>
            <a:r>
              <a:rPr lang="en-US" sz="2400" dirty="0" smtClean="0">
                <a:latin typeface="Courier"/>
                <a:cs typeface="Courier"/>
              </a:rPr>
              <a:t>=0; </a:t>
            </a:r>
            <a:r>
              <a:rPr lang="en-US" sz="2400" dirty="0" err="1" smtClean="0">
                <a:latin typeface="Courier"/>
                <a:cs typeface="Courier"/>
              </a:rPr>
              <a:t>i</a:t>
            </a:r>
            <a:r>
              <a:rPr lang="en-US" sz="2400" dirty="0" smtClean="0">
                <a:latin typeface="Courier"/>
                <a:cs typeface="Courier"/>
              </a:rPr>
              <a:t>&lt;M; </a:t>
            </a:r>
            <a:r>
              <a:rPr lang="en-US" sz="2400" dirty="0" err="1" smtClean="0">
                <a:latin typeface="Courier"/>
                <a:cs typeface="Courier"/>
              </a:rPr>
              <a:t>i</a:t>
            </a:r>
            <a:r>
              <a:rPr lang="en-US" sz="2400" dirty="0" smtClean="0">
                <a:latin typeface="Courier"/>
                <a:cs typeface="Courier"/>
              </a:rPr>
              <a:t>++)</a:t>
            </a:r>
          </a:p>
          <a:p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dirty="0" smtClean="0">
                <a:latin typeface="Courier"/>
                <a:cs typeface="Courier"/>
              </a:rPr>
              <a:t>   S</a:t>
            </a:r>
            <a:endParaRPr lang="en-US" sz="2400" dirty="0">
              <a:latin typeface="Courier"/>
              <a:cs typeface="Courier"/>
            </a:endParaRPr>
          </a:p>
        </p:txBody>
      </p:sp>
      <p:grpSp>
        <p:nvGrpSpPr>
          <p:cNvPr id="102" name="Group 101"/>
          <p:cNvGrpSpPr/>
          <p:nvPr/>
        </p:nvGrpSpPr>
        <p:grpSpPr>
          <a:xfrm>
            <a:off x="1386277" y="2673021"/>
            <a:ext cx="2639685" cy="2507368"/>
            <a:chOff x="5572452" y="2070466"/>
            <a:chExt cx="2639685" cy="2507368"/>
          </a:xfrm>
        </p:grpSpPr>
        <p:sp>
          <p:nvSpPr>
            <p:cNvPr id="103" name="Rounded Rectangle 102"/>
            <p:cNvSpPr/>
            <p:nvPr/>
          </p:nvSpPr>
          <p:spPr>
            <a:xfrm>
              <a:off x="5572452" y="3389834"/>
              <a:ext cx="1227767" cy="1188000"/>
            </a:xfrm>
            <a:prstGeom prst="roundRect">
              <a:avLst>
                <a:gd name="adj" fmla="val 13460"/>
              </a:avLst>
            </a:prstGeom>
            <a:solidFill>
              <a:srgbClr val="F5E9C8">
                <a:alpha val="42000"/>
              </a:srgbClr>
            </a:solidFill>
            <a:ln>
              <a:solidFill>
                <a:srgbClr val="660066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ounded Rectangle 103"/>
            <p:cNvSpPr/>
            <p:nvPr/>
          </p:nvSpPr>
          <p:spPr>
            <a:xfrm>
              <a:off x="5572452" y="2070466"/>
              <a:ext cx="1227767" cy="1188000"/>
            </a:xfrm>
            <a:prstGeom prst="roundRect">
              <a:avLst>
                <a:gd name="adj" fmla="val 13460"/>
              </a:avLst>
            </a:prstGeom>
            <a:solidFill>
              <a:srgbClr val="F5E9C8">
                <a:alpha val="42000"/>
              </a:srgbClr>
            </a:solidFill>
            <a:ln>
              <a:solidFill>
                <a:srgbClr val="660066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ounded Rectangle 104"/>
            <p:cNvSpPr/>
            <p:nvPr/>
          </p:nvSpPr>
          <p:spPr>
            <a:xfrm>
              <a:off x="6984370" y="3389834"/>
              <a:ext cx="1227767" cy="1188000"/>
            </a:xfrm>
            <a:prstGeom prst="roundRect">
              <a:avLst>
                <a:gd name="adj" fmla="val 13460"/>
              </a:avLst>
            </a:prstGeom>
            <a:solidFill>
              <a:srgbClr val="F5E9C8">
                <a:alpha val="42000"/>
              </a:srgbClr>
            </a:solidFill>
            <a:ln>
              <a:solidFill>
                <a:srgbClr val="660066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Rounded Rectangle 105"/>
            <p:cNvSpPr/>
            <p:nvPr/>
          </p:nvSpPr>
          <p:spPr>
            <a:xfrm>
              <a:off x="6984370" y="2070466"/>
              <a:ext cx="1227767" cy="1188000"/>
            </a:xfrm>
            <a:prstGeom prst="roundRect">
              <a:avLst>
                <a:gd name="adj" fmla="val 13460"/>
              </a:avLst>
            </a:prstGeom>
            <a:solidFill>
              <a:srgbClr val="F5E9C8">
                <a:alpha val="42000"/>
              </a:srgbClr>
            </a:solidFill>
            <a:ln>
              <a:solidFill>
                <a:srgbClr val="660066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411677" y="3567489"/>
            <a:ext cx="1651000" cy="1562100"/>
            <a:chOff x="2006631" y="4025749"/>
            <a:chExt cx="1651000" cy="1562100"/>
          </a:xfrm>
        </p:grpSpPr>
        <p:sp>
          <p:nvSpPr>
            <p:cNvPr id="107" name="Oval 106"/>
            <p:cNvSpPr/>
            <p:nvPr/>
          </p:nvSpPr>
          <p:spPr>
            <a:xfrm>
              <a:off x="2006631" y="5346549"/>
              <a:ext cx="241300" cy="24130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Oval 107"/>
            <p:cNvSpPr/>
            <p:nvPr/>
          </p:nvSpPr>
          <p:spPr>
            <a:xfrm>
              <a:off x="2006631" y="4025749"/>
              <a:ext cx="241300" cy="24130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/>
            <p:nvPr/>
          </p:nvSpPr>
          <p:spPr>
            <a:xfrm>
              <a:off x="3416331" y="5346549"/>
              <a:ext cx="241300" cy="24130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>
            <a:xfrm>
              <a:off x="3416331" y="4025749"/>
              <a:ext cx="241300" cy="24130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3" name="TextBox 112"/>
          <p:cNvSpPr txBox="1"/>
          <p:nvPr/>
        </p:nvSpPr>
        <p:spPr>
          <a:xfrm>
            <a:off x="4127500" y="4726275"/>
            <a:ext cx="4559300" cy="12003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latin typeface="Courier"/>
                <a:cs typeface="Courier"/>
              </a:rPr>
              <a:t>for (x=0; x&lt;N; x+=3)</a:t>
            </a:r>
          </a:p>
          <a:p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dirty="0" smtClean="0">
                <a:latin typeface="Courier"/>
                <a:cs typeface="Courier"/>
              </a:rPr>
              <a:t> for (y=0; y&lt;M; y+=3)</a:t>
            </a:r>
          </a:p>
          <a:p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dirty="0" smtClean="0">
                <a:latin typeface="Courier"/>
                <a:cs typeface="Courier"/>
              </a:rPr>
              <a:t>   S’</a:t>
            </a:r>
            <a:endParaRPr lang="en-US" sz="2400" dirty="0">
              <a:latin typeface="Courier"/>
              <a:cs typeface="Courier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22900" y="4162156"/>
            <a:ext cx="1530570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>
                <a:latin typeface="+mn-lt"/>
              </a:rPr>
              <a:t>Tile Loops</a:t>
            </a:r>
            <a:endParaRPr lang="en-US" sz="2400" dirty="0">
              <a:latin typeface="+mn-lt"/>
            </a:endParaRPr>
          </a:p>
        </p:txBody>
      </p:sp>
      <p:grpSp>
        <p:nvGrpSpPr>
          <p:cNvPr id="147" name="Group 146"/>
          <p:cNvGrpSpPr/>
          <p:nvPr/>
        </p:nvGrpSpPr>
        <p:grpSpPr>
          <a:xfrm>
            <a:off x="1617639" y="3530724"/>
            <a:ext cx="4228170" cy="1392903"/>
            <a:chOff x="1617639" y="3530724"/>
            <a:chExt cx="4228170" cy="1392903"/>
          </a:xfrm>
        </p:grpSpPr>
        <p:grpSp>
          <p:nvGrpSpPr>
            <p:cNvPr id="146" name="Group 145"/>
            <p:cNvGrpSpPr/>
            <p:nvPr/>
          </p:nvGrpSpPr>
          <p:grpSpPr>
            <a:xfrm>
              <a:off x="1617639" y="3688139"/>
              <a:ext cx="3233761" cy="1235488"/>
              <a:chOff x="1617639" y="3688139"/>
              <a:chExt cx="3233761" cy="1235488"/>
            </a:xfrm>
          </p:grpSpPr>
          <p:cxnSp>
            <p:nvCxnSpPr>
              <p:cNvPr id="136" name="Straight Arrow Connector 135"/>
              <p:cNvCxnSpPr>
                <a:endCxn id="110" idx="7"/>
              </p:cNvCxnSpPr>
              <p:nvPr/>
            </p:nvCxnSpPr>
            <p:spPr>
              <a:xfrm flipH="1">
                <a:off x="3027339" y="3808789"/>
                <a:ext cx="1824061" cy="111483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Arrow Connector 136"/>
              <p:cNvCxnSpPr>
                <a:endCxn id="107" idx="7"/>
              </p:cNvCxnSpPr>
              <p:nvPr/>
            </p:nvCxnSpPr>
            <p:spPr>
              <a:xfrm flipH="1">
                <a:off x="1617639" y="3808789"/>
                <a:ext cx="3233761" cy="111483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Arrow Connector 139"/>
              <p:cNvCxnSpPr>
                <a:endCxn id="108" idx="6"/>
              </p:cNvCxnSpPr>
              <p:nvPr/>
            </p:nvCxnSpPr>
            <p:spPr>
              <a:xfrm flipH="1" flipV="1">
                <a:off x="1652977" y="3688139"/>
                <a:ext cx="3198423" cy="12065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Straight Arrow Connector 142"/>
              <p:cNvCxnSpPr>
                <a:endCxn id="111" idx="6"/>
              </p:cNvCxnSpPr>
              <p:nvPr/>
            </p:nvCxnSpPr>
            <p:spPr>
              <a:xfrm flipH="1" flipV="1">
                <a:off x="3062677" y="3688139"/>
                <a:ext cx="1788723" cy="12065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8" name="TextBox 117"/>
            <p:cNvSpPr txBox="1"/>
            <p:nvPr/>
          </p:nvSpPr>
          <p:spPr>
            <a:xfrm>
              <a:off x="4127500" y="3530724"/>
              <a:ext cx="1718309" cy="461665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+mn-lt"/>
                </a:rPr>
                <a:t>Tile Origins</a:t>
              </a:r>
              <a:endParaRPr lang="en-US" sz="2400" dirty="0">
                <a:latin typeface="+mn-lt"/>
              </a:endParaRPr>
            </a:p>
          </p:txBody>
        </p:sp>
      </p:grpSp>
      <p:sp>
        <p:nvSpPr>
          <p:cNvPr id="148" name="Footer Placeholder 14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EJCP 2017, June 29, Toulouse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268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" grpId="0" animBg="1"/>
      <p:bldP spid="13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Tiling?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Loop transformation that doubles the depth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  <p:grpSp>
        <p:nvGrpSpPr>
          <p:cNvPr id="55" name="Group 54"/>
          <p:cNvGrpSpPr/>
          <p:nvPr/>
        </p:nvGrpSpPr>
        <p:grpSpPr>
          <a:xfrm>
            <a:off x="954477" y="2761039"/>
            <a:ext cx="2895600" cy="2826266"/>
            <a:chOff x="927100" y="3086100"/>
            <a:chExt cx="2895600" cy="2826266"/>
          </a:xfrm>
        </p:grpSpPr>
        <p:sp>
          <p:nvSpPr>
            <p:cNvPr id="5" name="Oval 4"/>
            <p:cNvSpPr/>
            <p:nvPr/>
          </p:nvSpPr>
          <p:spPr>
            <a:xfrm>
              <a:off x="1384300" y="47752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1854200" y="52133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1384300" y="52133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 flipV="1">
              <a:off x="1054100" y="5626100"/>
              <a:ext cx="2768600" cy="254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V="1">
              <a:off x="1206500" y="3086100"/>
              <a:ext cx="0" cy="27178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Oval 13"/>
            <p:cNvSpPr/>
            <p:nvPr/>
          </p:nvSpPr>
          <p:spPr>
            <a:xfrm>
              <a:off x="1854200" y="47752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1384300" y="43370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1854200" y="43370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1384300" y="38925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1854200" y="38925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1384300" y="34544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1854200" y="34544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2324100" y="52133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2324100" y="47752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2324100" y="43370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2324100" y="38925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2324100" y="34544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2794000" y="52133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2794000" y="47752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2794000" y="43370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2794000" y="38925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2794000" y="34544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3263900" y="52133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3263900" y="47752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3263900" y="43370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3263900" y="38925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3263900" y="34544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378200" y="5543034"/>
              <a:ext cx="25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ourier"/>
                  <a:cs typeface="Courier"/>
                </a:rPr>
                <a:t>t</a:t>
              </a:r>
              <a:endParaRPr lang="en-US" dirty="0">
                <a:latin typeface="Courier"/>
                <a:cs typeface="Courier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927100" y="3117334"/>
              <a:ext cx="25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latin typeface="Courier"/>
                  <a:cs typeface="Courier"/>
                </a:rPr>
                <a:t>i</a:t>
              </a:r>
              <a:endParaRPr lang="en-US" dirty="0">
                <a:latin typeface="Courier"/>
                <a:cs typeface="Courier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4127500" y="2192109"/>
            <a:ext cx="4559300" cy="12003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latin typeface="Courier"/>
                <a:cs typeface="Courier"/>
              </a:rPr>
              <a:t>for (t=0; t&lt;N; t++)</a:t>
            </a:r>
          </a:p>
          <a:p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dirty="0" smtClean="0">
                <a:latin typeface="Courier"/>
                <a:cs typeface="Courier"/>
              </a:rPr>
              <a:t> for (</a:t>
            </a:r>
            <a:r>
              <a:rPr lang="en-US" sz="2400" dirty="0" err="1" smtClean="0">
                <a:latin typeface="Courier"/>
                <a:cs typeface="Courier"/>
              </a:rPr>
              <a:t>i</a:t>
            </a:r>
            <a:r>
              <a:rPr lang="en-US" sz="2400" dirty="0" smtClean="0">
                <a:latin typeface="Courier"/>
                <a:cs typeface="Courier"/>
              </a:rPr>
              <a:t>=0; </a:t>
            </a:r>
            <a:r>
              <a:rPr lang="en-US" sz="2400" dirty="0" err="1" smtClean="0">
                <a:latin typeface="Courier"/>
                <a:cs typeface="Courier"/>
              </a:rPr>
              <a:t>i</a:t>
            </a:r>
            <a:r>
              <a:rPr lang="en-US" sz="2400" dirty="0" smtClean="0">
                <a:latin typeface="Courier"/>
                <a:cs typeface="Courier"/>
              </a:rPr>
              <a:t>&lt;M; </a:t>
            </a:r>
            <a:r>
              <a:rPr lang="en-US" sz="2400" dirty="0" err="1" smtClean="0">
                <a:latin typeface="Courier"/>
                <a:cs typeface="Courier"/>
              </a:rPr>
              <a:t>i</a:t>
            </a:r>
            <a:r>
              <a:rPr lang="en-US" sz="2400" dirty="0" smtClean="0">
                <a:latin typeface="Courier"/>
                <a:cs typeface="Courier"/>
              </a:rPr>
              <a:t>++)</a:t>
            </a:r>
          </a:p>
          <a:p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dirty="0" smtClean="0">
                <a:latin typeface="Courier"/>
                <a:cs typeface="Courier"/>
              </a:rPr>
              <a:t>   S</a:t>
            </a:r>
            <a:endParaRPr lang="en-US" sz="2400" dirty="0">
              <a:latin typeface="Courier"/>
              <a:cs typeface="Courier"/>
            </a:endParaRPr>
          </a:p>
        </p:txBody>
      </p:sp>
      <p:sp>
        <p:nvSpPr>
          <p:cNvPr id="103" name="Rounded Rectangle 102"/>
          <p:cNvSpPr/>
          <p:nvPr/>
        </p:nvSpPr>
        <p:spPr>
          <a:xfrm>
            <a:off x="1386277" y="3992389"/>
            <a:ext cx="1227767" cy="1188000"/>
          </a:xfrm>
          <a:prstGeom prst="roundRect">
            <a:avLst>
              <a:gd name="adj" fmla="val 13460"/>
            </a:avLst>
          </a:prstGeom>
          <a:solidFill>
            <a:srgbClr val="F5E9C8">
              <a:alpha val="42000"/>
            </a:srgbClr>
          </a:solidFill>
          <a:ln>
            <a:solidFill>
              <a:srgbClr val="660066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TextBox 112"/>
          <p:cNvSpPr txBox="1"/>
          <p:nvPr/>
        </p:nvSpPr>
        <p:spPr>
          <a:xfrm>
            <a:off x="4127500" y="4726275"/>
            <a:ext cx="4559300" cy="12003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latin typeface="Courier"/>
                <a:cs typeface="Courier"/>
              </a:rPr>
              <a:t>for (t=x; t&lt;x+3; t++)</a:t>
            </a:r>
          </a:p>
          <a:p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dirty="0" smtClean="0">
                <a:latin typeface="Courier"/>
                <a:cs typeface="Courier"/>
              </a:rPr>
              <a:t> for (</a:t>
            </a:r>
            <a:r>
              <a:rPr lang="en-US" sz="2400" dirty="0" err="1" smtClean="0">
                <a:latin typeface="Courier"/>
                <a:cs typeface="Courier"/>
              </a:rPr>
              <a:t>i</a:t>
            </a:r>
            <a:r>
              <a:rPr lang="en-US" sz="2400" dirty="0" smtClean="0">
                <a:latin typeface="Courier"/>
                <a:cs typeface="Courier"/>
              </a:rPr>
              <a:t>=y; </a:t>
            </a:r>
            <a:r>
              <a:rPr lang="en-US" sz="2400" dirty="0" err="1" smtClean="0">
                <a:latin typeface="Courier"/>
                <a:cs typeface="Courier"/>
              </a:rPr>
              <a:t>i</a:t>
            </a:r>
            <a:r>
              <a:rPr lang="en-US" sz="2400" dirty="0" smtClean="0">
                <a:latin typeface="Courier"/>
                <a:cs typeface="Courier"/>
              </a:rPr>
              <a:t>&lt;y+3; </a:t>
            </a:r>
            <a:r>
              <a:rPr lang="en-US" sz="2400" dirty="0" err="1" smtClean="0">
                <a:latin typeface="Courier"/>
                <a:cs typeface="Courier"/>
              </a:rPr>
              <a:t>i</a:t>
            </a:r>
            <a:r>
              <a:rPr lang="en-US" sz="2400" dirty="0" smtClean="0">
                <a:latin typeface="Courier"/>
                <a:cs typeface="Courier"/>
              </a:rPr>
              <a:t>++)</a:t>
            </a:r>
          </a:p>
          <a:p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dirty="0" smtClean="0">
                <a:latin typeface="Courier"/>
                <a:cs typeface="Courier"/>
              </a:rPr>
              <a:t>   S’</a:t>
            </a:r>
            <a:endParaRPr lang="en-US" sz="2400" dirty="0">
              <a:latin typeface="Courier"/>
              <a:cs typeface="Courier"/>
            </a:endParaRPr>
          </a:p>
        </p:txBody>
      </p:sp>
      <p:sp>
        <p:nvSpPr>
          <p:cNvPr id="56" name="Oval 55"/>
          <p:cNvSpPr/>
          <p:nvPr/>
        </p:nvSpPr>
        <p:spPr>
          <a:xfrm>
            <a:off x="1411677" y="4888289"/>
            <a:ext cx="241300" cy="2413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5422900" y="4162156"/>
            <a:ext cx="1727855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>
                <a:latin typeface="+mn-lt"/>
              </a:rPr>
              <a:t>Point Loops</a:t>
            </a:r>
            <a:endParaRPr lang="en-US" sz="2400" dirty="0">
              <a:latin typeface="+mn-lt"/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EJCP 2017, June 29, Toulouse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786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" grpId="0" animBg="1"/>
      <p:bldP spid="6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Loop Transformations?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is faster?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56676" y="2349500"/>
            <a:ext cx="5448502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dirty="0" smtClean="0">
                <a:latin typeface="Courier"/>
                <a:cs typeface="Courier"/>
              </a:rPr>
              <a:t>for </a:t>
            </a:r>
            <a:r>
              <a:rPr lang="da-DK" dirty="0">
                <a:latin typeface="Courier"/>
                <a:cs typeface="Courier"/>
              </a:rPr>
              <a:t>(</a:t>
            </a:r>
            <a:r>
              <a:rPr lang="da-DK" dirty="0" smtClean="0">
                <a:latin typeface="Courier"/>
                <a:cs typeface="Courier"/>
              </a:rPr>
              <a:t>i=0</a:t>
            </a:r>
            <a:r>
              <a:rPr lang="da-DK" dirty="0">
                <a:latin typeface="Courier"/>
                <a:cs typeface="Courier"/>
              </a:rPr>
              <a:t>; </a:t>
            </a:r>
            <a:r>
              <a:rPr lang="da-DK" dirty="0" smtClean="0">
                <a:latin typeface="Courier"/>
                <a:cs typeface="Courier"/>
              </a:rPr>
              <a:t>i&lt;N; </a:t>
            </a:r>
            <a:r>
              <a:rPr lang="da-DK" dirty="0">
                <a:latin typeface="Courier"/>
                <a:cs typeface="Courier"/>
              </a:rPr>
              <a:t>i++</a:t>
            </a:r>
            <a:r>
              <a:rPr lang="da-DK" dirty="0" smtClean="0">
                <a:latin typeface="Courier"/>
                <a:cs typeface="Courier"/>
              </a:rPr>
              <a:t>)</a:t>
            </a:r>
            <a:endParaRPr lang="da-DK" dirty="0">
              <a:latin typeface="Courier"/>
              <a:cs typeface="Courier"/>
            </a:endParaRPr>
          </a:p>
          <a:p>
            <a:r>
              <a:rPr lang="da-DK" dirty="0" smtClean="0">
                <a:latin typeface="Courier"/>
                <a:cs typeface="Courier"/>
              </a:rPr>
              <a:t>   for </a:t>
            </a:r>
            <a:r>
              <a:rPr lang="da-DK" dirty="0">
                <a:latin typeface="Courier"/>
                <a:cs typeface="Courier"/>
              </a:rPr>
              <a:t>(</a:t>
            </a:r>
            <a:r>
              <a:rPr lang="da-DK" b="1" dirty="0" smtClean="0">
                <a:latin typeface="Courier"/>
                <a:cs typeface="Courier"/>
              </a:rPr>
              <a:t>j=0</a:t>
            </a:r>
            <a:r>
              <a:rPr lang="da-DK" dirty="0">
                <a:latin typeface="Courier"/>
                <a:cs typeface="Courier"/>
              </a:rPr>
              <a:t>; </a:t>
            </a:r>
            <a:r>
              <a:rPr lang="da-DK" dirty="0" smtClean="0">
                <a:latin typeface="Courier"/>
                <a:cs typeface="Courier"/>
              </a:rPr>
              <a:t>j&lt;N; </a:t>
            </a:r>
            <a:r>
              <a:rPr lang="da-DK" dirty="0" err="1" smtClean="0">
                <a:latin typeface="Courier"/>
                <a:cs typeface="Courier"/>
              </a:rPr>
              <a:t>j</a:t>
            </a:r>
            <a:r>
              <a:rPr lang="da-DK" dirty="0" err="1">
                <a:latin typeface="Courier"/>
                <a:cs typeface="Courier"/>
              </a:rPr>
              <a:t>++</a:t>
            </a:r>
            <a:r>
              <a:rPr lang="da-DK" dirty="0">
                <a:latin typeface="Courier"/>
                <a:cs typeface="Courier"/>
              </a:rPr>
              <a:t>)</a:t>
            </a:r>
          </a:p>
          <a:p>
            <a:r>
              <a:rPr lang="en-US" dirty="0" smtClean="0">
                <a:latin typeface="Courier"/>
                <a:cs typeface="Courier"/>
              </a:rPr>
              <a:t>    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for 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b="1" dirty="0" smtClean="0">
                <a:latin typeface="Courier"/>
                <a:cs typeface="Courier"/>
              </a:rPr>
              <a:t>k=0</a:t>
            </a:r>
            <a:r>
              <a:rPr lang="en-US" dirty="0">
                <a:latin typeface="Courier"/>
                <a:cs typeface="Courier"/>
              </a:rPr>
              <a:t>; </a:t>
            </a:r>
            <a:r>
              <a:rPr lang="en-US" dirty="0" smtClean="0">
                <a:latin typeface="Courier"/>
                <a:cs typeface="Courier"/>
              </a:rPr>
              <a:t>k&lt;N; </a:t>
            </a:r>
            <a:r>
              <a:rPr lang="en-US" dirty="0">
                <a:latin typeface="Courier"/>
                <a:cs typeface="Courier"/>
              </a:rPr>
              <a:t>k++</a:t>
            </a:r>
            <a:r>
              <a:rPr lang="en-US" dirty="0" smtClean="0">
                <a:latin typeface="Courier"/>
                <a:cs typeface="Courier"/>
              </a:rPr>
              <a:t>)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     C</a:t>
            </a:r>
            <a:r>
              <a:rPr lang="en-US" dirty="0">
                <a:latin typeface="Courier"/>
                <a:cs typeface="Courier"/>
              </a:rPr>
              <a:t>[</a:t>
            </a: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>
                <a:latin typeface="Courier"/>
                <a:cs typeface="Courier"/>
              </a:rPr>
              <a:t>][j] += </a:t>
            </a:r>
            <a:r>
              <a:rPr lang="en-US" dirty="0" smtClean="0">
                <a:latin typeface="Courier"/>
                <a:cs typeface="Courier"/>
              </a:rPr>
              <a:t>A</a:t>
            </a:r>
            <a:r>
              <a:rPr lang="en-US" dirty="0">
                <a:latin typeface="Courier"/>
                <a:cs typeface="Courier"/>
              </a:rPr>
              <a:t>[</a:t>
            </a: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>
                <a:latin typeface="Courier"/>
                <a:cs typeface="Courier"/>
              </a:rPr>
              <a:t>][k] * B[k][j]</a:t>
            </a:r>
            <a:r>
              <a:rPr lang="en-US" dirty="0" smtClean="0">
                <a:latin typeface="Courier"/>
                <a:cs typeface="Courier"/>
              </a:rPr>
              <a:t>;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56676" y="4381500"/>
            <a:ext cx="5448502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a-DK" dirty="0" smtClean="0">
                <a:latin typeface="Courier"/>
                <a:cs typeface="Courier"/>
              </a:rPr>
              <a:t>for </a:t>
            </a:r>
            <a:r>
              <a:rPr lang="da-DK" dirty="0">
                <a:latin typeface="Courier"/>
                <a:cs typeface="Courier"/>
              </a:rPr>
              <a:t>(</a:t>
            </a:r>
            <a:r>
              <a:rPr lang="da-DK" dirty="0" smtClean="0">
                <a:latin typeface="Courier"/>
                <a:cs typeface="Courier"/>
              </a:rPr>
              <a:t>i=0</a:t>
            </a:r>
            <a:r>
              <a:rPr lang="da-DK" dirty="0">
                <a:latin typeface="Courier"/>
                <a:cs typeface="Courier"/>
              </a:rPr>
              <a:t>; </a:t>
            </a:r>
            <a:r>
              <a:rPr lang="da-DK" dirty="0" smtClean="0">
                <a:latin typeface="Courier"/>
                <a:cs typeface="Courier"/>
              </a:rPr>
              <a:t>i&lt;N; </a:t>
            </a:r>
            <a:r>
              <a:rPr lang="da-DK" dirty="0">
                <a:latin typeface="Courier"/>
                <a:cs typeface="Courier"/>
              </a:rPr>
              <a:t>i++</a:t>
            </a:r>
            <a:r>
              <a:rPr lang="da-DK" dirty="0" smtClean="0">
                <a:latin typeface="Courier"/>
                <a:cs typeface="Courier"/>
              </a:rPr>
              <a:t>)</a:t>
            </a:r>
            <a:endParaRPr lang="da-DK" dirty="0">
              <a:latin typeface="Courier"/>
              <a:cs typeface="Courier"/>
            </a:endParaRPr>
          </a:p>
          <a:p>
            <a:r>
              <a:rPr lang="da-DK" dirty="0" smtClean="0">
                <a:latin typeface="Courier"/>
                <a:cs typeface="Courier"/>
              </a:rPr>
              <a:t>   </a:t>
            </a:r>
            <a:r>
              <a:rPr lang="en-US" dirty="0">
                <a:latin typeface="Courier"/>
                <a:cs typeface="Courier"/>
              </a:rPr>
              <a:t>for (</a:t>
            </a:r>
            <a:r>
              <a:rPr lang="en-US" b="1" dirty="0">
                <a:latin typeface="Courier"/>
                <a:cs typeface="Courier"/>
              </a:rPr>
              <a:t>k=0</a:t>
            </a:r>
            <a:r>
              <a:rPr lang="en-US" dirty="0">
                <a:latin typeface="Courier"/>
                <a:cs typeface="Courier"/>
              </a:rPr>
              <a:t>; k&lt;N; k++)</a:t>
            </a:r>
          </a:p>
          <a:p>
            <a:r>
              <a:rPr lang="da-DK" dirty="0" smtClean="0">
                <a:latin typeface="Courier"/>
                <a:cs typeface="Courier"/>
              </a:rPr>
              <a:t>      for </a:t>
            </a:r>
            <a:r>
              <a:rPr lang="da-DK" dirty="0">
                <a:latin typeface="Courier"/>
                <a:cs typeface="Courier"/>
              </a:rPr>
              <a:t>(</a:t>
            </a:r>
            <a:r>
              <a:rPr lang="da-DK" b="1" dirty="0" smtClean="0">
                <a:latin typeface="Courier"/>
                <a:cs typeface="Courier"/>
              </a:rPr>
              <a:t>j=0</a:t>
            </a:r>
            <a:r>
              <a:rPr lang="da-DK" dirty="0">
                <a:latin typeface="Courier"/>
                <a:cs typeface="Courier"/>
              </a:rPr>
              <a:t>; </a:t>
            </a:r>
            <a:r>
              <a:rPr lang="da-DK" dirty="0" smtClean="0">
                <a:latin typeface="Courier"/>
                <a:cs typeface="Courier"/>
              </a:rPr>
              <a:t>j&lt;N; </a:t>
            </a:r>
            <a:r>
              <a:rPr lang="da-DK" dirty="0" err="1">
                <a:latin typeface="Courier"/>
                <a:cs typeface="Courier"/>
              </a:rPr>
              <a:t>j++</a:t>
            </a:r>
            <a:r>
              <a:rPr lang="da-DK" dirty="0">
                <a:latin typeface="Courier"/>
                <a:cs typeface="Courier"/>
              </a:rPr>
              <a:t>)</a:t>
            </a:r>
          </a:p>
          <a:p>
            <a:r>
              <a:rPr lang="en-US" dirty="0" smtClean="0">
                <a:latin typeface="Courier"/>
                <a:cs typeface="Courier"/>
              </a:rPr>
              <a:t>         C</a:t>
            </a:r>
            <a:r>
              <a:rPr lang="en-US" dirty="0">
                <a:latin typeface="Courier"/>
                <a:cs typeface="Courier"/>
              </a:rPr>
              <a:t>[</a:t>
            </a: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>
                <a:latin typeface="Courier"/>
                <a:cs typeface="Courier"/>
              </a:rPr>
              <a:t>][j] += </a:t>
            </a:r>
            <a:r>
              <a:rPr lang="en-US" dirty="0" smtClean="0">
                <a:latin typeface="Courier"/>
                <a:cs typeface="Courier"/>
              </a:rPr>
              <a:t>A</a:t>
            </a:r>
            <a:r>
              <a:rPr lang="en-US" dirty="0">
                <a:latin typeface="Courier"/>
                <a:cs typeface="Courier"/>
              </a:rPr>
              <a:t>[</a:t>
            </a: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>
                <a:latin typeface="Courier"/>
                <a:cs typeface="Courier"/>
              </a:rPr>
              <a:t>][k] * B[k][j]</a:t>
            </a:r>
            <a:r>
              <a:rPr lang="en-US" dirty="0" smtClean="0">
                <a:latin typeface="Courier"/>
                <a:cs typeface="Courier"/>
              </a:rPr>
              <a:t>;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EJCP 2017, June 29, Toulouse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556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Tiling?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Loop transformation that doubles the depth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  <p:grpSp>
        <p:nvGrpSpPr>
          <p:cNvPr id="55" name="Group 54"/>
          <p:cNvGrpSpPr/>
          <p:nvPr/>
        </p:nvGrpSpPr>
        <p:grpSpPr>
          <a:xfrm>
            <a:off x="954477" y="2761039"/>
            <a:ext cx="2895600" cy="2826266"/>
            <a:chOff x="927100" y="3086100"/>
            <a:chExt cx="2895600" cy="2826266"/>
          </a:xfrm>
        </p:grpSpPr>
        <p:sp>
          <p:nvSpPr>
            <p:cNvPr id="5" name="Oval 4"/>
            <p:cNvSpPr/>
            <p:nvPr/>
          </p:nvSpPr>
          <p:spPr>
            <a:xfrm>
              <a:off x="1384300" y="47752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1854200" y="52133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1384300" y="52133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 flipV="1">
              <a:off x="1054100" y="5626100"/>
              <a:ext cx="2768600" cy="254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V="1">
              <a:off x="1206500" y="3086100"/>
              <a:ext cx="0" cy="27178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Oval 13"/>
            <p:cNvSpPr/>
            <p:nvPr/>
          </p:nvSpPr>
          <p:spPr>
            <a:xfrm>
              <a:off x="1854200" y="47752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1384300" y="43370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1854200" y="43370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1384300" y="38925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1854200" y="38925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1384300" y="34544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1854200" y="34544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2324100" y="52133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2324100" y="47752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2324100" y="43370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2324100" y="38925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2324100" y="34544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2794000" y="52133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2794000" y="47752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2794000" y="43370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2794000" y="38925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2794000" y="34544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3263900" y="52133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3263900" y="47752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3263900" y="43370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3263900" y="38925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3263900" y="34544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378200" y="5543034"/>
              <a:ext cx="25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ourier"/>
                  <a:cs typeface="Courier"/>
                </a:rPr>
                <a:t>t</a:t>
              </a:r>
              <a:endParaRPr lang="en-US" dirty="0">
                <a:latin typeface="Courier"/>
                <a:cs typeface="Courier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927100" y="3117334"/>
              <a:ext cx="25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latin typeface="Courier"/>
                  <a:cs typeface="Courier"/>
                </a:rPr>
                <a:t>i</a:t>
              </a:r>
              <a:endParaRPr lang="en-US" dirty="0">
                <a:latin typeface="Courier"/>
                <a:cs typeface="Courier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4127500" y="2192109"/>
            <a:ext cx="4559300" cy="12003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latin typeface="Courier"/>
                <a:cs typeface="Courier"/>
              </a:rPr>
              <a:t>for (t=0; t&lt;N; t++)</a:t>
            </a:r>
          </a:p>
          <a:p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dirty="0" smtClean="0">
                <a:latin typeface="Courier"/>
                <a:cs typeface="Courier"/>
              </a:rPr>
              <a:t> for (</a:t>
            </a:r>
            <a:r>
              <a:rPr lang="en-US" sz="2400" dirty="0" err="1" smtClean="0">
                <a:latin typeface="Courier"/>
                <a:cs typeface="Courier"/>
              </a:rPr>
              <a:t>i</a:t>
            </a:r>
            <a:r>
              <a:rPr lang="en-US" sz="2400" dirty="0" smtClean="0">
                <a:latin typeface="Courier"/>
                <a:cs typeface="Courier"/>
              </a:rPr>
              <a:t>=0; </a:t>
            </a:r>
            <a:r>
              <a:rPr lang="en-US" sz="2400" dirty="0" err="1" smtClean="0">
                <a:latin typeface="Courier"/>
                <a:cs typeface="Courier"/>
              </a:rPr>
              <a:t>i</a:t>
            </a:r>
            <a:r>
              <a:rPr lang="en-US" sz="2400" dirty="0" smtClean="0">
                <a:latin typeface="Courier"/>
                <a:cs typeface="Courier"/>
              </a:rPr>
              <a:t>&lt;M; </a:t>
            </a:r>
            <a:r>
              <a:rPr lang="en-US" sz="2400" dirty="0" err="1" smtClean="0">
                <a:latin typeface="Courier"/>
                <a:cs typeface="Courier"/>
              </a:rPr>
              <a:t>i</a:t>
            </a:r>
            <a:r>
              <a:rPr lang="en-US" sz="2400" dirty="0" smtClean="0">
                <a:latin typeface="Courier"/>
                <a:cs typeface="Courier"/>
              </a:rPr>
              <a:t>++)</a:t>
            </a:r>
          </a:p>
          <a:p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dirty="0" smtClean="0">
                <a:latin typeface="Courier"/>
                <a:cs typeface="Courier"/>
              </a:rPr>
              <a:t>   S</a:t>
            </a:r>
            <a:endParaRPr lang="en-US" sz="2400" dirty="0">
              <a:latin typeface="Courier"/>
              <a:cs typeface="Courier"/>
            </a:endParaRPr>
          </a:p>
        </p:txBody>
      </p:sp>
      <p:sp>
        <p:nvSpPr>
          <p:cNvPr id="103" name="Rounded Rectangle 102"/>
          <p:cNvSpPr/>
          <p:nvPr/>
        </p:nvSpPr>
        <p:spPr>
          <a:xfrm>
            <a:off x="1386277" y="2633489"/>
            <a:ext cx="1227767" cy="1188000"/>
          </a:xfrm>
          <a:prstGeom prst="roundRect">
            <a:avLst>
              <a:gd name="adj" fmla="val 13460"/>
            </a:avLst>
          </a:prstGeom>
          <a:solidFill>
            <a:srgbClr val="F5E9C8">
              <a:alpha val="42000"/>
            </a:srgbClr>
          </a:solidFill>
          <a:ln>
            <a:solidFill>
              <a:srgbClr val="660066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3" name="TextBox 112"/>
          <p:cNvSpPr txBox="1"/>
          <p:nvPr/>
        </p:nvSpPr>
        <p:spPr>
          <a:xfrm>
            <a:off x="4127500" y="4726275"/>
            <a:ext cx="4559300" cy="12003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latin typeface="Courier"/>
                <a:cs typeface="Courier"/>
              </a:rPr>
              <a:t>for (t=x; t&lt;x+3; t++)</a:t>
            </a:r>
          </a:p>
          <a:p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dirty="0" smtClean="0">
                <a:latin typeface="Courier"/>
                <a:cs typeface="Courier"/>
              </a:rPr>
              <a:t> for (</a:t>
            </a:r>
            <a:r>
              <a:rPr lang="en-US" sz="2400" dirty="0" err="1" smtClean="0">
                <a:latin typeface="Courier"/>
                <a:cs typeface="Courier"/>
              </a:rPr>
              <a:t>i</a:t>
            </a:r>
            <a:r>
              <a:rPr lang="en-US" sz="2400" dirty="0" smtClean="0">
                <a:latin typeface="Courier"/>
                <a:cs typeface="Courier"/>
              </a:rPr>
              <a:t>=y; </a:t>
            </a:r>
            <a:r>
              <a:rPr lang="en-US" sz="2400" dirty="0" err="1" smtClean="0">
                <a:latin typeface="Courier"/>
                <a:cs typeface="Courier"/>
              </a:rPr>
              <a:t>i</a:t>
            </a:r>
            <a:r>
              <a:rPr lang="en-US" sz="2400" dirty="0" smtClean="0">
                <a:latin typeface="Courier"/>
                <a:cs typeface="Courier"/>
              </a:rPr>
              <a:t>&lt;y+3; </a:t>
            </a:r>
            <a:r>
              <a:rPr lang="en-US" sz="2400" dirty="0" err="1" smtClean="0">
                <a:latin typeface="Courier"/>
                <a:cs typeface="Courier"/>
              </a:rPr>
              <a:t>i</a:t>
            </a:r>
            <a:r>
              <a:rPr lang="en-US" sz="2400" dirty="0" smtClean="0">
                <a:latin typeface="Courier"/>
                <a:cs typeface="Courier"/>
              </a:rPr>
              <a:t>++)</a:t>
            </a:r>
          </a:p>
          <a:p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dirty="0" smtClean="0">
                <a:latin typeface="Courier"/>
                <a:cs typeface="Courier"/>
              </a:rPr>
              <a:t>   S</a:t>
            </a:r>
            <a:endParaRPr lang="en-US" sz="2400" dirty="0">
              <a:latin typeface="Courier"/>
              <a:cs typeface="Courier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39335" y="5096807"/>
            <a:ext cx="2401018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ourier"/>
                <a:cs typeface="Courier"/>
              </a:rPr>
              <a:t>i</a:t>
            </a:r>
            <a:r>
              <a:rPr lang="en-US" sz="2400" dirty="0" smtClean="0">
                <a:latin typeface="Courier"/>
                <a:cs typeface="Courier"/>
              </a:rPr>
              <a:t>&lt;min(y+3,M)</a:t>
            </a:r>
            <a:endParaRPr lang="en-US" sz="2400" dirty="0">
              <a:latin typeface="Courier"/>
              <a:cs typeface="Courier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1418027" y="3554789"/>
            <a:ext cx="241300" cy="2413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1295400" y="3065839"/>
            <a:ext cx="2364177" cy="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3610754" y="2843073"/>
            <a:ext cx="25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M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EJCP 2017, June 29, Toulouse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048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Tiling?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Loop transformation that doubles the depth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  <p:grpSp>
        <p:nvGrpSpPr>
          <p:cNvPr id="55" name="Group 54"/>
          <p:cNvGrpSpPr/>
          <p:nvPr/>
        </p:nvGrpSpPr>
        <p:grpSpPr>
          <a:xfrm>
            <a:off x="954477" y="2761039"/>
            <a:ext cx="2895600" cy="2826266"/>
            <a:chOff x="927100" y="3086100"/>
            <a:chExt cx="2895600" cy="2826266"/>
          </a:xfrm>
        </p:grpSpPr>
        <p:sp>
          <p:nvSpPr>
            <p:cNvPr id="5" name="Oval 4"/>
            <p:cNvSpPr/>
            <p:nvPr/>
          </p:nvSpPr>
          <p:spPr>
            <a:xfrm>
              <a:off x="1384300" y="47752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1854200" y="52133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1384300" y="52133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 flipV="1">
              <a:off x="1054100" y="5626100"/>
              <a:ext cx="2768600" cy="254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V="1">
              <a:off x="1206500" y="3086100"/>
              <a:ext cx="0" cy="27178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Oval 13"/>
            <p:cNvSpPr/>
            <p:nvPr/>
          </p:nvSpPr>
          <p:spPr>
            <a:xfrm>
              <a:off x="1854200" y="47752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1384300" y="43370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1854200" y="43370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1384300" y="38925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1854200" y="38925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1384300" y="34544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1854200" y="34544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2324100" y="52133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2324100" y="47752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2324100" y="43370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2324100" y="38925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2324100" y="34544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2794000" y="52133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2794000" y="47752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2794000" y="43370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2794000" y="38925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2794000" y="34544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3263900" y="52133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3263900" y="47752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3263900" y="43370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3263900" y="38925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3263900" y="34544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378200" y="5543034"/>
              <a:ext cx="25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ourier"/>
                  <a:cs typeface="Courier"/>
                </a:rPr>
                <a:t>t</a:t>
              </a:r>
              <a:endParaRPr lang="en-US" dirty="0">
                <a:latin typeface="Courier"/>
                <a:cs typeface="Courier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927100" y="3117334"/>
              <a:ext cx="25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latin typeface="Courier"/>
                  <a:cs typeface="Courier"/>
                </a:rPr>
                <a:t>i</a:t>
              </a:r>
              <a:endParaRPr lang="en-US" dirty="0">
                <a:latin typeface="Courier"/>
                <a:cs typeface="Courier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4127500" y="2192109"/>
            <a:ext cx="4559300" cy="12003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latin typeface="Courier"/>
                <a:cs typeface="Courier"/>
              </a:rPr>
              <a:t>for (t=0; t&lt;N; t++)</a:t>
            </a:r>
          </a:p>
          <a:p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dirty="0" smtClean="0">
                <a:latin typeface="Courier"/>
                <a:cs typeface="Courier"/>
              </a:rPr>
              <a:t> for (</a:t>
            </a:r>
            <a:r>
              <a:rPr lang="en-US" sz="2400" dirty="0" err="1" smtClean="0">
                <a:latin typeface="Courier"/>
                <a:cs typeface="Courier"/>
              </a:rPr>
              <a:t>i</a:t>
            </a:r>
            <a:r>
              <a:rPr lang="en-US" sz="2400" dirty="0" smtClean="0">
                <a:latin typeface="Courier"/>
                <a:cs typeface="Courier"/>
              </a:rPr>
              <a:t>=0; </a:t>
            </a:r>
            <a:r>
              <a:rPr lang="en-US" sz="2400" dirty="0" err="1" smtClean="0">
                <a:latin typeface="Courier"/>
                <a:cs typeface="Courier"/>
              </a:rPr>
              <a:t>i</a:t>
            </a:r>
            <a:r>
              <a:rPr lang="en-US" sz="2400" dirty="0" smtClean="0">
                <a:latin typeface="Courier"/>
                <a:cs typeface="Courier"/>
              </a:rPr>
              <a:t>&lt;M; </a:t>
            </a:r>
            <a:r>
              <a:rPr lang="en-US" sz="2400" dirty="0" err="1" smtClean="0">
                <a:latin typeface="Courier"/>
                <a:cs typeface="Courier"/>
              </a:rPr>
              <a:t>i</a:t>
            </a:r>
            <a:r>
              <a:rPr lang="en-US" sz="2400" dirty="0" smtClean="0">
                <a:latin typeface="Courier"/>
                <a:cs typeface="Courier"/>
              </a:rPr>
              <a:t>++)</a:t>
            </a:r>
          </a:p>
          <a:p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dirty="0" smtClean="0">
                <a:latin typeface="Courier"/>
                <a:cs typeface="Courier"/>
              </a:rPr>
              <a:t>   S</a:t>
            </a:r>
            <a:endParaRPr lang="en-US" sz="2400" dirty="0">
              <a:latin typeface="Courier"/>
              <a:cs typeface="Courier"/>
            </a:endParaRPr>
          </a:p>
        </p:txBody>
      </p:sp>
      <p:grpSp>
        <p:nvGrpSpPr>
          <p:cNvPr id="102" name="Group 101"/>
          <p:cNvGrpSpPr/>
          <p:nvPr/>
        </p:nvGrpSpPr>
        <p:grpSpPr>
          <a:xfrm>
            <a:off x="1386277" y="2673021"/>
            <a:ext cx="2639685" cy="2507368"/>
            <a:chOff x="5572452" y="2070466"/>
            <a:chExt cx="2639685" cy="2507368"/>
          </a:xfrm>
        </p:grpSpPr>
        <p:sp>
          <p:nvSpPr>
            <p:cNvPr id="103" name="Rounded Rectangle 102"/>
            <p:cNvSpPr/>
            <p:nvPr/>
          </p:nvSpPr>
          <p:spPr>
            <a:xfrm>
              <a:off x="5572452" y="3389834"/>
              <a:ext cx="1227767" cy="1188000"/>
            </a:xfrm>
            <a:prstGeom prst="roundRect">
              <a:avLst>
                <a:gd name="adj" fmla="val 13460"/>
              </a:avLst>
            </a:prstGeom>
            <a:solidFill>
              <a:srgbClr val="F5E9C8">
                <a:alpha val="42000"/>
              </a:srgbClr>
            </a:solidFill>
            <a:ln>
              <a:solidFill>
                <a:srgbClr val="660066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ounded Rectangle 103"/>
            <p:cNvSpPr/>
            <p:nvPr/>
          </p:nvSpPr>
          <p:spPr>
            <a:xfrm>
              <a:off x="5572452" y="2070466"/>
              <a:ext cx="1227767" cy="1188000"/>
            </a:xfrm>
            <a:prstGeom prst="roundRect">
              <a:avLst>
                <a:gd name="adj" fmla="val 13460"/>
              </a:avLst>
            </a:prstGeom>
            <a:solidFill>
              <a:srgbClr val="F5E9C8">
                <a:alpha val="42000"/>
              </a:srgbClr>
            </a:solidFill>
            <a:ln>
              <a:solidFill>
                <a:srgbClr val="660066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ounded Rectangle 104"/>
            <p:cNvSpPr/>
            <p:nvPr/>
          </p:nvSpPr>
          <p:spPr>
            <a:xfrm>
              <a:off x="6984370" y="3389834"/>
              <a:ext cx="1227767" cy="1188000"/>
            </a:xfrm>
            <a:prstGeom prst="roundRect">
              <a:avLst>
                <a:gd name="adj" fmla="val 13460"/>
              </a:avLst>
            </a:prstGeom>
            <a:solidFill>
              <a:srgbClr val="F5E9C8">
                <a:alpha val="42000"/>
              </a:srgbClr>
            </a:solidFill>
            <a:ln>
              <a:solidFill>
                <a:srgbClr val="660066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Rounded Rectangle 105"/>
            <p:cNvSpPr/>
            <p:nvPr/>
          </p:nvSpPr>
          <p:spPr>
            <a:xfrm>
              <a:off x="6984370" y="2070466"/>
              <a:ext cx="1227767" cy="1188000"/>
            </a:xfrm>
            <a:prstGeom prst="roundRect">
              <a:avLst>
                <a:gd name="adj" fmla="val 13460"/>
              </a:avLst>
            </a:prstGeom>
            <a:solidFill>
              <a:srgbClr val="F5E9C8">
                <a:alpha val="42000"/>
              </a:srgbClr>
            </a:solidFill>
            <a:ln>
              <a:solidFill>
                <a:srgbClr val="660066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4127500" y="4726275"/>
            <a:ext cx="4559300" cy="1015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>
                <a:latin typeface="Courier"/>
                <a:cs typeface="Courier"/>
              </a:rPr>
              <a:t>for (t=x; t&lt;min(x+3,N); t++)</a:t>
            </a:r>
          </a:p>
          <a:p>
            <a:r>
              <a:rPr lang="en-US" sz="2000" dirty="0">
                <a:latin typeface="Courier"/>
                <a:cs typeface="Courier"/>
              </a:rPr>
              <a:t> </a:t>
            </a:r>
            <a:r>
              <a:rPr lang="en-US" sz="2000" dirty="0" smtClean="0">
                <a:latin typeface="Courier"/>
                <a:cs typeface="Courier"/>
              </a:rPr>
              <a:t> for (</a:t>
            </a:r>
            <a:r>
              <a:rPr lang="en-US" sz="2000" dirty="0" err="1" smtClean="0">
                <a:latin typeface="Courier"/>
                <a:cs typeface="Courier"/>
              </a:rPr>
              <a:t>i</a:t>
            </a:r>
            <a:r>
              <a:rPr lang="en-US" sz="2000" dirty="0" smtClean="0">
                <a:latin typeface="Courier"/>
                <a:cs typeface="Courier"/>
              </a:rPr>
              <a:t>=</a:t>
            </a:r>
            <a:r>
              <a:rPr lang="en-US" sz="2000" dirty="0" err="1" smtClean="0">
                <a:latin typeface="Courier"/>
                <a:cs typeface="Courier"/>
              </a:rPr>
              <a:t>y;i</a:t>
            </a:r>
            <a:r>
              <a:rPr lang="en-US" sz="2000" dirty="0" smtClean="0">
                <a:latin typeface="Courier"/>
                <a:cs typeface="Courier"/>
              </a:rPr>
              <a:t>&lt;min(y+3,M);</a:t>
            </a:r>
            <a:r>
              <a:rPr lang="en-US" sz="2000" dirty="0" err="1" smtClean="0">
                <a:latin typeface="Courier"/>
                <a:cs typeface="Courier"/>
              </a:rPr>
              <a:t>i</a:t>
            </a:r>
            <a:r>
              <a:rPr lang="en-US" sz="2000" dirty="0" smtClean="0">
                <a:latin typeface="Courier"/>
                <a:cs typeface="Courier"/>
              </a:rPr>
              <a:t>++)</a:t>
            </a:r>
          </a:p>
          <a:p>
            <a:r>
              <a:rPr lang="en-US" sz="2000" dirty="0">
                <a:latin typeface="Courier"/>
                <a:cs typeface="Courier"/>
              </a:rPr>
              <a:t> </a:t>
            </a:r>
            <a:r>
              <a:rPr lang="en-US" sz="2000" dirty="0" smtClean="0">
                <a:latin typeface="Courier"/>
                <a:cs typeface="Courier"/>
              </a:rPr>
              <a:t>   S</a:t>
            </a:r>
            <a:endParaRPr lang="en-US" sz="2000" dirty="0">
              <a:latin typeface="Courier"/>
              <a:cs typeface="Courier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4127500" y="3449925"/>
            <a:ext cx="4559300" cy="12003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latin typeface="Courier"/>
                <a:cs typeface="Courier"/>
              </a:rPr>
              <a:t>for (x=0; x&lt;N; x+=3)</a:t>
            </a:r>
          </a:p>
          <a:p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dirty="0" smtClean="0">
                <a:latin typeface="Courier"/>
                <a:cs typeface="Courier"/>
              </a:rPr>
              <a:t> for (y=0; y&lt;M; y+=3)</a:t>
            </a:r>
          </a:p>
          <a:p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dirty="0" smtClean="0">
                <a:latin typeface="Courier"/>
                <a:cs typeface="Courier"/>
              </a:rPr>
              <a:t>   S’</a:t>
            </a:r>
            <a:endParaRPr lang="en-US" sz="2400" dirty="0">
              <a:latin typeface="Courier"/>
              <a:cs typeface="Courier"/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1411677" y="3567489"/>
            <a:ext cx="1651000" cy="1562100"/>
            <a:chOff x="2006631" y="4025749"/>
            <a:chExt cx="1651000" cy="1562100"/>
          </a:xfrm>
        </p:grpSpPr>
        <p:sp>
          <p:nvSpPr>
            <p:cNvPr id="56" name="Oval 55"/>
            <p:cNvSpPr/>
            <p:nvPr/>
          </p:nvSpPr>
          <p:spPr>
            <a:xfrm>
              <a:off x="2006631" y="5346549"/>
              <a:ext cx="241300" cy="24130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Oval 59"/>
            <p:cNvSpPr/>
            <p:nvPr/>
          </p:nvSpPr>
          <p:spPr>
            <a:xfrm>
              <a:off x="2006631" y="4025749"/>
              <a:ext cx="241300" cy="24130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>
              <a:off x="3416331" y="5346549"/>
              <a:ext cx="241300" cy="24130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>
              <a:off x="3416331" y="4025749"/>
              <a:ext cx="241300" cy="24130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EJCP 2017, June 29, Toulouse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6616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Tiling?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Loop transformation that doubles the depth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  <p:grpSp>
        <p:nvGrpSpPr>
          <p:cNvPr id="55" name="Group 54"/>
          <p:cNvGrpSpPr/>
          <p:nvPr/>
        </p:nvGrpSpPr>
        <p:grpSpPr>
          <a:xfrm>
            <a:off x="954477" y="2761039"/>
            <a:ext cx="2895600" cy="2826266"/>
            <a:chOff x="927100" y="3086100"/>
            <a:chExt cx="2895600" cy="2826266"/>
          </a:xfrm>
        </p:grpSpPr>
        <p:sp>
          <p:nvSpPr>
            <p:cNvPr id="5" name="Oval 4"/>
            <p:cNvSpPr/>
            <p:nvPr/>
          </p:nvSpPr>
          <p:spPr>
            <a:xfrm>
              <a:off x="1384300" y="47752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1854200" y="52133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1384300" y="52133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 flipV="1">
              <a:off x="1054100" y="5626100"/>
              <a:ext cx="2768600" cy="254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V="1">
              <a:off x="1206500" y="3086100"/>
              <a:ext cx="0" cy="27178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Oval 13"/>
            <p:cNvSpPr/>
            <p:nvPr/>
          </p:nvSpPr>
          <p:spPr>
            <a:xfrm>
              <a:off x="1854200" y="47752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1384300" y="43370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1854200" y="43370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1384300" y="38925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1854200" y="38925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1384300" y="34544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1854200" y="34544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2324100" y="52133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2324100" y="47752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2324100" y="43370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2324100" y="38925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2324100" y="34544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2794000" y="52133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2794000" y="47752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2794000" y="43370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2794000" y="38925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2794000" y="34544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3263900" y="52133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3263900" y="47752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3263900" y="43370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3263900" y="38925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3263900" y="34544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378200" y="5543034"/>
              <a:ext cx="25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ourier"/>
                  <a:cs typeface="Courier"/>
                </a:rPr>
                <a:t>t</a:t>
              </a:r>
              <a:endParaRPr lang="en-US" dirty="0">
                <a:latin typeface="Courier"/>
                <a:cs typeface="Courier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927100" y="3117334"/>
              <a:ext cx="25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latin typeface="Courier"/>
                  <a:cs typeface="Courier"/>
                </a:rPr>
                <a:t>i</a:t>
              </a:r>
              <a:endParaRPr lang="en-US" dirty="0">
                <a:latin typeface="Courier"/>
                <a:cs typeface="Courier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4127500" y="2192109"/>
            <a:ext cx="4559300" cy="12003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latin typeface="Courier"/>
                <a:cs typeface="Courier"/>
              </a:rPr>
              <a:t>for (t=0; t&lt;N; t++)</a:t>
            </a:r>
          </a:p>
          <a:p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dirty="0" smtClean="0">
                <a:latin typeface="Courier"/>
                <a:cs typeface="Courier"/>
              </a:rPr>
              <a:t> for (</a:t>
            </a:r>
            <a:r>
              <a:rPr lang="en-US" sz="2400" dirty="0" err="1" smtClean="0">
                <a:latin typeface="Courier"/>
                <a:cs typeface="Courier"/>
              </a:rPr>
              <a:t>i</a:t>
            </a:r>
            <a:r>
              <a:rPr lang="en-US" sz="2400" dirty="0" smtClean="0">
                <a:latin typeface="Courier"/>
                <a:cs typeface="Courier"/>
              </a:rPr>
              <a:t>=0; </a:t>
            </a:r>
            <a:r>
              <a:rPr lang="en-US" sz="2400" dirty="0" err="1" smtClean="0">
                <a:latin typeface="Courier"/>
                <a:cs typeface="Courier"/>
              </a:rPr>
              <a:t>i</a:t>
            </a:r>
            <a:r>
              <a:rPr lang="en-US" sz="2400" dirty="0" smtClean="0">
                <a:latin typeface="Courier"/>
                <a:cs typeface="Courier"/>
              </a:rPr>
              <a:t>&lt;M; </a:t>
            </a:r>
            <a:r>
              <a:rPr lang="en-US" sz="2400" dirty="0" err="1" smtClean="0">
                <a:latin typeface="Courier"/>
                <a:cs typeface="Courier"/>
              </a:rPr>
              <a:t>i</a:t>
            </a:r>
            <a:r>
              <a:rPr lang="en-US" sz="2400" dirty="0" smtClean="0">
                <a:latin typeface="Courier"/>
                <a:cs typeface="Courier"/>
              </a:rPr>
              <a:t>++)</a:t>
            </a:r>
          </a:p>
          <a:p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dirty="0" smtClean="0">
                <a:latin typeface="Courier"/>
                <a:cs typeface="Courier"/>
              </a:rPr>
              <a:t>   S</a:t>
            </a:r>
            <a:endParaRPr lang="en-US" sz="2400" dirty="0">
              <a:latin typeface="Courier"/>
              <a:cs typeface="Courier"/>
            </a:endParaRPr>
          </a:p>
        </p:txBody>
      </p:sp>
      <p:grpSp>
        <p:nvGrpSpPr>
          <p:cNvPr id="102" name="Group 101"/>
          <p:cNvGrpSpPr/>
          <p:nvPr/>
        </p:nvGrpSpPr>
        <p:grpSpPr>
          <a:xfrm>
            <a:off x="1386277" y="2673021"/>
            <a:ext cx="2639685" cy="2507368"/>
            <a:chOff x="5572452" y="2070466"/>
            <a:chExt cx="2639685" cy="2507368"/>
          </a:xfrm>
        </p:grpSpPr>
        <p:sp>
          <p:nvSpPr>
            <p:cNvPr id="103" name="Rounded Rectangle 102"/>
            <p:cNvSpPr/>
            <p:nvPr/>
          </p:nvSpPr>
          <p:spPr>
            <a:xfrm>
              <a:off x="5572452" y="3389834"/>
              <a:ext cx="1227767" cy="1188000"/>
            </a:xfrm>
            <a:prstGeom prst="roundRect">
              <a:avLst>
                <a:gd name="adj" fmla="val 13460"/>
              </a:avLst>
            </a:prstGeom>
            <a:solidFill>
              <a:srgbClr val="F5E9C8">
                <a:alpha val="42000"/>
              </a:srgbClr>
            </a:solidFill>
            <a:ln>
              <a:solidFill>
                <a:srgbClr val="660066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4" name="Rounded Rectangle 103"/>
            <p:cNvSpPr/>
            <p:nvPr/>
          </p:nvSpPr>
          <p:spPr>
            <a:xfrm>
              <a:off x="5572452" y="2070466"/>
              <a:ext cx="1227767" cy="1188000"/>
            </a:xfrm>
            <a:prstGeom prst="roundRect">
              <a:avLst>
                <a:gd name="adj" fmla="val 13460"/>
              </a:avLst>
            </a:prstGeom>
            <a:solidFill>
              <a:srgbClr val="F5E9C8">
                <a:alpha val="42000"/>
              </a:srgbClr>
            </a:solidFill>
            <a:ln>
              <a:solidFill>
                <a:srgbClr val="660066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ounded Rectangle 104"/>
            <p:cNvSpPr/>
            <p:nvPr/>
          </p:nvSpPr>
          <p:spPr>
            <a:xfrm>
              <a:off x="6984370" y="3389834"/>
              <a:ext cx="1227767" cy="1188000"/>
            </a:xfrm>
            <a:prstGeom prst="roundRect">
              <a:avLst>
                <a:gd name="adj" fmla="val 13460"/>
              </a:avLst>
            </a:prstGeom>
            <a:solidFill>
              <a:srgbClr val="F5E9C8">
                <a:alpha val="42000"/>
              </a:srgbClr>
            </a:solidFill>
            <a:ln>
              <a:solidFill>
                <a:srgbClr val="660066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Rounded Rectangle 105"/>
            <p:cNvSpPr/>
            <p:nvPr/>
          </p:nvSpPr>
          <p:spPr>
            <a:xfrm>
              <a:off x="6984370" y="2070466"/>
              <a:ext cx="1227767" cy="1188000"/>
            </a:xfrm>
            <a:prstGeom prst="roundRect">
              <a:avLst>
                <a:gd name="adj" fmla="val 13460"/>
              </a:avLst>
            </a:prstGeom>
            <a:solidFill>
              <a:srgbClr val="F5E9C8">
                <a:alpha val="42000"/>
              </a:srgbClr>
            </a:solidFill>
            <a:ln>
              <a:solidFill>
                <a:srgbClr val="660066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4127500" y="3474848"/>
            <a:ext cx="4559300" cy="163121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>
                <a:latin typeface="Courier"/>
                <a:cs typeface="Courier"/>
              </a:rPr>
              <a:t>for (x=0; x&lt;N; x+=3)</a:t>
            </a:r>
          </a:p>
          <a:p>
            <a:r>
              <a:rPr lang="en-US" sz="2000" dirty="0">
                <a:latin typeface="Courier"/>
                <a:cs typeface="Courier"/>
              </a:rPr>
              <a:t>  for (y=0; y&lt;M; y+=3)</a:t>
            </a:r>
          </a:p>
          <a:p>
            <a:r>
              <a:rPr lang="en-US" sz="2000" dirty="0" smtClean="0">
                <a:latin typeface="Courier"/>
                <a:cs typeface="Courier"/>
              </a:rPr>
              <a:t>for (t=x; t&lt;min(x+3,N); t++)</a:t>
            </a:r>
          </a:p>
          <a:p>
            <a:r>
              <a:rPr lang="en-US" sz="2000" dirty="0">
                <a:latin typeface="Courier"/>
                <a:cs typeface="Courier"/>
              </a:rPr>
              <a:t> </a:t>
            </a:r>
            <a:r>
              <a:rPr lang="en-US" sz="2000" dirty="0" smtClean="0">
                <a:latin typeface="Courier"/>
                <a:cs typeface="Courier"/>
              </a:rPr>
              <a:t> for (</a:t>
            </a:r>
            <a:r>
              <a:rPr lang="en-US" sz="2000" dirty="0" err="1" smtClean="0">
                <a:latin typeface="Courier"/>
                <a:cs typeface="Courier"/>
              </a:rPr>
              <a:t>i</a:t>
            </a:r>
            <a:r>
              <a:rPr lang="en-US" sz="2000" dirty="0" smtClean="0">
                <a:latin typeface="Courier"/>
                <a:cs typeface="Courier"/>
              </a:rPr>
              <a:t>=</a:t>
            </a:r>
            <a:r>
              <a:rPr lang="en-US" sz="2000" dirty="0" err="1" smtClean="0">
                <a:latin typeface="Courier"/>
                <a:cs typeface="Courier"/>
              </a:rPr>
              <a:t>y;i</a:t>
            </a:r>
            <a:r>
              <a:rPr lang="en-US" sz="2000" dirty="0" smtClean="0">
                <a:latin typeface="Courier"/>
                <a:cs typeface="Courier"/>
              </a:rPr>
              <a:t>&lt;min(y+3,M);</a:t>
            </a:r>
            <a:r>
              <a:rPr lang="en-US" sz="2000" dirty="0" err="1" smtClean="0">
                <a:latin typeface="Courier"/>
                <a:cs typeface="Courier"/>
              </a:rPr>
              <a:t>i</a:t>
            </a:r>
            <a:r>
              <a:rPr lang="en-US" sz="2000" dirty="0" smtClean="0">
                <a:latin typeface="Courier"/>
                <a:cs typeface="Courier"/>
              </a:rPr>
              <a:t>++)</a:t>
            </a:r>
          </a:p>
          <a:p>
            <a:r>
              <a:rPr lang="en-US" sz="2000" dirty="0">
                <a:latin typeface="Courier"/>
                <a:cs typeface="Courier"/>
              </a:rPr>
              <a:t> </a:t>
            </a:r>
            <a:r>
              <a:rPr lang="en-US" sz="2000" dirty="0" smtClean="0">
                <a:latin typeface="Courier"/>
                <a:cs typeface="Courier"/>
              </a:rPr>
              <a:t>   S</a:t>
            </a:r>
            <a:endParaRPr lang="en-US" sz="2000" dirty="0">
              <a:latin typeface="Courier"/>
              <a:cs typeface="Courier"/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1411677" y="3567489"/>
            <a:ext cx="1651000" cy="1562100"/>
            <a:chOff x="2006631" y="4025749"/>
            <a:chExt cx="1651000" cy="1562100"/>
          </a:xfrm>
        </p:grpSpPr>
        <p:sp>
          <p:nvSpPr>
            <p:cNvPr id="52" name="Oval 51"/>
            <p:cNvSpPr/>
            <p:nvPr/>
          </p:nvSpPr>
          <p:spPr>
            <a:xfrm>
              <a:off x="2006631" y="5346549"/>
              <a:ext cx="241300" cy="24130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2006631" y="4025749"/>
              <a:ext cx="241300" cy="24130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/>
            <p:nvPr/>
          </p:nvSpPr>
          <p:spPr>
            <a:xfrm>
              <a:off x="3416331" y="5346549"/>
              <a:ext cx="241300" cy="24130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/>
            <p:nvPr/>
          </p:nvSpPr>
          <p:spPr>
            <a:xfrm>
              <a:off x="3416331" y="4025749"/>
              <a:ext cx="241300" cy="24130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EJCP 2017, June 29, Toulouse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834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" name="Group 98"/>
          <p:cNvGrpSpPr/>
          <p:nvPr/>
        </p:nvGrpSpPr>
        <p:grpSpPr>
          <a:xfrm>
            <a:off x="1360877" y="2595718"/>
            <a:ext cx="2672361" cy="2597075"/>
            <a:chOff x="1360877" y="2595718"/>
            <a:chExt cx="2672361" cy="2597075"/>
          </a:xfrm>
        </p:grpSpPr>
        <p:sp>
          <p:nvSpPr>
            <p:cNvPr id="85" name="Rounded Rectangle 84"/>
            <p:cNvSpPr/>
            <p:nvPr/>
          </p:nvSpPr>
          <p:spPr>
            <a:xfrm>
              <a:off x="1360877" y="4379772"/>
              <a:ext cx="823523" cy="813021"/>
            </a:xfrm>
            <a:prstGeom prst="roundRect">
              <a:avLst>
                <a:gd name="adj" fmla="val 13460"/>
              </a:avLst>
            </a:prstGeom>
            <a:solidFill>
              <a:srgbClr val="F5E9C8">
                <a:alpha val="42000"/>
              </a:srgbClr>
            </a:solidFill>
            <a:ln>
              <a:solidFill>
                <a:srgbClr val="660066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ounded Rectangle 85"/>
            <p:cNvSpPr/>
            <p:nvPr/>
          </p:nvSpPr>
          <p:spPr>
            <a:xfrm>
              <a:off x="2279231" y="4379772"/>
              <a:ext cx="823523" cy="813021"/>
            </a:xfrm>
            <a:prstGeom prst="roundRect">
              <a:avLst>
                <a:gd name="adj" fmla="val 13460"/>
              </a:avLst>
            </a:prstGeom>
            <a:solidFill>
              <a:srgbClr val="F5E9C8">
                <a:alpha val="42000"/>
              </a:srgbClr>
            </a:solidFill>
            <a:ln>
              <a:solidFill>
                <a:srgbClr val="660066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ounded Rectangle 86"/>
            <p:cNvSpPr/>
            <p:nvPr/>
          </p:nvSpPr>
          <p:spPr>
            <a:xfrm>
              <a:off x="3209715" y="4378857"/>
              <a:ext cx="823523" cy="813021"/>
            </a:xfrm>
            <a:prstGeom prst="roundRect">
              <a:avLst>
                <a:gd name="adj" fmla="val 13460"/>
              </a:avLst>
            </a:prstGeom>
            <a:solidFill>
              <a:srgbClr val="F5E9C8">
                <a:alpha val="42000"/>
              </a:srgbClr>
            </a:solidFill>
            <a:ln>
              <a:solidFill>
                <a:srgbClr val="660066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ounded Rectangle 87"/>
            <p:cNvSpPr/>
            <p:nvPr/>
          </p:nvSpPr>
          <p:spPr>
            <a:xfrm>
              <a:off x="1360877" y="3503251"/>
              <a:ext cx="823523" cy="813021"/>
            </a:xfrm>
            <a:prstGeom prst="roundRect">
              <a:avLst>
                <a:gd name="adj" fmla="val 13460"/>
              </a:avLst>
            </a:prstGeom>
            <a:solidFill>
              <a:srgbClr val="F5E9C8">
                <a:alpha val="42000"/>
              </a:srgbClr>
            </a:solidFill>
            <a:ln>
              <a:solidFill>
                <a:srgbClr val="660066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ounded Rectangle 88"/>
            <p:cNvSpPr/>
            <p:nvPr/>
          </p:nvSpPr>
          <p:spPr>
            <a:xfrm>
              <a:off x="2279231" y="3503251"/>
              <a:ext cx="823523" cy="813021"/>
            </a:xfrm>
            <a:prstGeom prst="roundRect">
              <a:avLst>
                <a:gd name="adj" fmla="val 13460"/>
              </a:avLst>
            </a:prstGeom>
            <a:solidFill>
              <a:srgbClr val="F5E9C8">
                <a:alpha val="42000"/>
              </a:srgbClr>
            </a:solidFill>
            <a:ln>
              <a:solidFill>
                <a:srgbClr val="660066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ounded Rectangle 89"/>
            <p:cNvSpPr/>
            <p:nvPr/>
          </p:nvSpPr>
          <p:spPr>
            <a:xfrm>
              <a:off x="3209715" y="3502336"/>
              <a:ext cx="823523" cy="813021"/>
            </a:xfrm>
            <a:prstGeom prst="roundRect">
              <a:avLst>
                <a:gd name="adj" fmla="val 13460"/>
              </a:avLst>
            </a:prstGeom>
            <a:solidFill>
              <a:srgbClr val="F5E9C8">
                <a:alpha val="42000"/>
              </a:srgbClr>
            </a:solidFill>
            <a:ln>
              <a:solidFill>
                <a:srgbClr val="660066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ounded Rectangle 90"/>
            <p:cNvSpPr/>
            <p:nvPr/>
          </p:nvSpPr>
          <p:spPr>
            <a:xfrm>
              <a:off x="1360877" y="2596633"/>
              <a:ext cx="823523" cy="813021"/>
            </a:xfrm>
            <a:prstGeom prst="roundRect">
              <a:avLst>
                <a:gd name="adj" fmla="val 13460"/>
              </a:avLst>
            </a:prstGeom>
            <a:solidFill>
              <a:srgbClr val="F5E9C8">
                <a:alpha val="42000"/>
              </a:srgbClr>
            </a:solidFill>
            <a:ln>
              <a:solidFill>
                <a:srgbClr val="660066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ounded Rectangle 91"/>
            <p:cNvSpPr/>
            <p:nvPr/>
          </p:nvSpPr>
          <p:spPr>
            <a:xfrm>
              <a:off x="2279231" y="2596633"/>
              <a:ext cx="823523" cy="813021"/>
            </a:xfrm>
            <a:prstGeom prst="roundRect">
              <a:avLst>
                <a:gd name="adj" fmla="val 13460"/>
              </a:avLst>
            </a:prstGeom>
            <a:solidFill>
              <a:srgbClr val="F5E9C8">
                <a:alpha val="42000"/>
              </a:srgbClr>
            </a:solidFill>
            <a:ln>
              <a:solidFill>
                <a:srgbClr val="660066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ounded Rectangle 92"/>
            <p:cNvSpPr/>
            <p:nvPr/>
          </p:nvSpPr>
          <p:spPr>
            <a:xfrm>
              <a:off x="3209715" y="2595718"/>
              <a:ext cx="823523" cy="813021"/>
            </a:xfrm>
            <a:prstGeom prst="roundRect">
              <a:avLst>
                <a:gd name="adj" fmla="val 13460"/>
              </a:avLst>
            </a:prstGeom>
            <a:solidFill>
              <a:srgbClr val="F5E9C8">
                <a:alpha val="42000"/>
              </a:srgbClr>
            </a:solidFill>
            <a:ln>
              <a:solidFill>
                <a:srgbClr val="660066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Legality of Tiling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this tiling legal?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954477" y="2761039"/>
            <a:ext cx="2895600" cy="2826266"/>
            <a:chOff x="927100" y="3086100"/>
            <a:chExt cx="2895600" cy="2826266"/>
          </a:xfrm>
        </p:grpSpPr>
        <p:sp>
          <p:nvSpPr>
            <p:cNvPr id="6" name="Oval 5"/>
            <p:cNvSpPr/>
            <p:nvPr/>
          </p:nvSpPr>
          <p:spPr>
            <a:xfrm>
              <a:off x="1384300" y="47752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1854200" y="52133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1384300" y="52133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 flipV="1">
              <a:off x="1054100" y="5626100"/>
              <a:ext cx="2768600" cy="254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V="1">
              <a:off x="1206500" y="3086100"/>
              <a:ext cx="0" cy="27178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Oval 10"/>
            <p:cNvSpPr/>
            <p:nvPr/>
          </p:nvSpPr>
          <p:spPr>
            <a:xfrm>
              <a:off x="1854200" y="47752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1384300" y="43370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1854200" y="43370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1384300" y="38925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1854200" y="38925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1384300" y="34544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1854200" y="34544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2324100" y="52133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2324100" y="43370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2324100" y="38925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2324100" y="34544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2794000" y="52133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2794000" y="47752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2794000" y="43370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2794000" y="38925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2794000" y="34544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3263900" y="52133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3263900" y="47752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3263900" y="43370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3263900" y="38925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3263900" y="34544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378200" y="5543034"/>
              <a:ext cx="25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ourier"/>
                  <a:cs typeface="Courier"/>
                </a:rPr>
                <a:t>t</a:t>
              </a:r>
              <a:endParaRPr lang="en-US" dirty="0">
                <a:latin typeface="Courier"/>
                <a:cs typeface="Courier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927100" y="3117334"/>
              <a:ext cx="25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latin typeface="Courier"/>
                  <a:cs typeface="Courier"/>
                </a:rPr>
                <a:t>i</a:t>
              </a:r>
              <a:endParaRPr lang="en-US" dirty="0">
                <a:latin typeface="Courier"/>
                <a:cs typeface="Courier"/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2324100" y="47752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2087539" y="3746497"/>
            <a:ext cx="769176" cy="298714"/>
            <a:chOff x="2087539" y="4186763"/>
            <a:chExt cx="769176" cy="298714"/>
          </a:xfrm>
        </p:grpSpPr>
        <p:cxnSp>
          <p:nvCxnSpPr>
            <p:cNvPr id="116" name="Straight Arrow Connector 115"/>
            <p:cNvCxnSpPr/>
            <p:nvPr/>
          </p:nvCxnSpPr>
          <p:spPr>
            <a:xfrm flipV="1">
              <a:off x="2087539" y="4217951"/>
              <a:ext cx="299276" cy="26752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17" name="Straight Arrow Connector 116"/>
            <p:cNvCxnSpPr/>
            <p:nvPr/>
          </p:nvCxnSpPr>
          <p:spPr>
            <a:xfrm flipV="1">
              <a:off x="2472127" y="4186763"/>
              <a:ext cx="0" cy="26337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18" name="Straight Arrow Connector 117"/>
            <p:cNvCxnSpPr/>
            <p:nvPr/>
          </p:nvCxnSpPr>
          <p:spPr>
            <a:xfrm flipH="1" flipV="1">
              <a:off x="2557439" y="4217951"/>
              <a:ext cx="299276" cy="26752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119" name="Group 118"/>
          <p:cNvGrpSpPr/>
          <p:nvPr/>
        </p:nvGrpSpPr>
        <p:grpSpPr>
          <a:xfrm>
            <a:off x="1617639" y="3746497"/>
            <a:ext cx="769176" cy="298714"/>
            <a:chOff x="2087539" y="4186763"/>
            <a:chExt cx="769176" cy="298714"/>
          </a:xfrm>
        </p:grpSpPr>
        <p:cxnSp>
          <p:nvCxnSpPr>
            <p:cNvPr id="120" name="Straight Arrow Connector 119"/>
            <p:cNvCxnSpPr/>
            <p:nvPr/>
          </p:nvCxnSpPr>
          <p:spPr>
            <a:xfrm flipV="1">
              <a:off x="2087539" y="4217951"/>
              <a:ext cx="299276" cy="26752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21" name="Straight Arrow Connector 120"/>
            <p:cNvCxnSpPr/>
            <p:nvPr/>
          </p:nvCxnSpPr>
          <p:spPr>
            <a:xfrm flipV="1">
              <a:off x="2472127" y="4186763"/>
              <a:ext cx="0" cy="26337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22" name="Straight Arrow Connector 121"/>
            <p:cNvCxnSpPr/>
            <p:nvPr/>
          </p:nvCxnSpPr>
          <p:spPr>
            <a:xfrm flipH="1" flipV="1">
              <a:off x="2557439" y="4217951"/>
              <a:ext cx="299276" cy="26752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127" name="Footer Placeholder 12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EJCP 2017, June 29, Toulouse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656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" name="Group 98"/>
          <p:cNvGrpSpPr/>
          <p:nvPr/>
        </p:nvGrpSpPr>
        <p:grpSpPr>
          <a:xfrm>
            <a:off x="1360877" y="2595718"/>
            <a:ext cx="2672361" cy="2597075"/>
            <a:chOff x="1360877" y="2595718"/>
            <a:chExt cx="2672361" cy="2597075"/>
          </a:xfrm>
        </p:grpSpPr>
        <p:sp>
          <p:nvSpPr>
            <p:cNvPr id="85" name="Rounded Rectangle 84"/>
            <p:cNvSpPr/>
            <p:nvPr/>
          </p:nvSpPr>
          <p:spPr>
            <a:xfrm>
              <a:off x="1360877" y="4379772"/>
              <a:ext cx="823523" cy="813021"/>
            </a:xfrm>
            <a:prstGeom prst="roundRect">
              <a:avLst>
                <a:gd name="adj" fmla="val 13460"/>
              </a:avLst>
            </a:prstGeom>
            <a:solidFill>
              <a:srgbClr val="F5E9C8">
                <a:alpha val="42000"/>
              </a:srgbClr>
            </a:solidFill>
            <a:ln>
              <a:solidFill>
                <a:srgbClr val="660066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ounded Rectangle 85"/>
            <p:cNvSpPr/>
            <p:nvPr/>
          </p:nvSpPr>
          <p:spPr>
            <a:xfrm>
              <a:off x="2279231" y="4379772"/>
              <a:ext cx="823523" cy="813021"/>
            </a:xfrm>
            <a:prstGeom prst="roundRect">
              <a:avLst>
                <a:gd name="adj" fmla="val 13460"/>
              </a:avLst>
            </a:prstGeom>
            <a:solidFill>
              <a:srgbClr val="F5E9C8">
                <a:alpha val="42000"/>
              </a:srgbClr>
            </a:solidFill>
            <a:ln>
              <a:solidFill>
                <a:srgbClr val="660066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ounded Rectangle 86"/>
            <p:cNvSpPr/>
            <p:nvPr/>
          </p:nvSpPr>
          <p:spPr>
            <a:xfrm>
              <a:off x="3209715" y="4378857"/>
              <a:ext cx="823523" cy="813021"/>
            </a:xfrm>
            <a:prstGeom prst="roundRect">
              <a:avLst>
                <a:gd name="adj" fmla="val 13460"/>
              </a:avLst>
            </a:prstGeom>
            <a:solidFill>
              <a:srgbClr val="F5E9C8">
                <a:alpha val="42000"/>
              </a:srgbClr>
            </a:solidFill>
            <a:ln>
              <a:solidFill>
                <a:srgbClr val="660066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ounded Rectangle 87"/>
            <p:cNvSpPr/>
            <p:nvPr/>
          </p:nvSpPr>
          <p:spPr>
            <a:xfrm>
              <a:off x="1360877" y="3503251"/>
              <a:ext cx="823523" cy="813021"/>
            </a:xfrm>
            <a:prstGeom prst="roundRect">
              <a:avLst>
                <a:gd name="adj" fmla="val 13460"/>
              </a:avLst>
            </a:prstGeom>
            <a:solidFill>
              <a:srgbClr val="F5E9C8">
                <a:alpha val="42000"/>
              </a:srgbClr>
            </a:solidFill>
            <a:ln>
              <a:solidFill>
                <a:srgbClr val="660066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ounded Rectangle 88"/>
            <p:cNvSpPr/>
            <p:nvPr/>
          </p:nvSpPr>
          <p:spPr>
            <a:xfrm>
              <a:off x="2279231" y="3503251"/>
              <a:ext cx="823523" cy="813021"/>
            </a:xfrm>
            <a:prstGeom prst="roundRect">
              <a:avLst>
                <a:gd name="adj" fmla="val 13460"/>
              </a:avLst>
            </a:prstGeom>
            <a:solidFill>
              <a:srgbClr val="F5E9C8">
                <a:alpha val="42000"/>
              </a:srgbClr>
            </a:solidFill>
            <a:ln>
              <a:solidFill>
                <a:srgbClr val="660066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ounded Rectangle 89"/>
            <p:cNvSpPr/>
            <p:nvPr/>
          </p:nvSpPr>
          <p:spPr>
            <a:xfrm>
              <a:off x="3209715" y="3502336"/>
              <a:ext cx="823523" cy="813021"/>
            </a:xfrm>
            <a:prstGeom prst="roundRect">
              <a:avLst>
                <a:gd name="adj" fmla="val 13460"/>
              </a:avLst>
            </a:prstGeom>
            <a:solidFill>
              <a:srgbClr val="F5E9C8">
                <a:alpha val="42000"/>
              </a:srgbClr>
            </a:solidFill>
            <a:ln>
              <a:solidFill>
                <a:srgbClr val="660066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ounded Rectangle 90"/>
            <p:cNvSpPr/>
            <p:nvPr/>
          </p:nvSpPr>
          <p:spPr>
            <a:xfrm>
              <a:off x="1360877" y="2596633"/>
              <a:ext cx="823523" cy="813021"/>
            </a:xfrm>
            <a:prstGeom prst="roundRect">
              <a:avLst>
                <a:gd name="adj" fmla="val 13460"/>
              </a:avLst>
            </a:prstGeom>
            <a:solidFill>
              <a:srgbClr val="F5E9C8">
                <a:alpha val="42000"/>
              </a:srgbClr>
            </a:solidFill>
            <a:ln>
              <a:solidFill>
                <a:srgbClr val="660066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ounded Rectangle 91"/>
            <p:cNvSpPr/>
            <p:nvPr/>
          </p:nvSpPr>
          <p:spPr>
            <a:xfrm>
              <a:off x="2279231" y="2596633"/>
              <a:ext cx="823523" cy="813021"/>
            </a:xfrm>
            <a:prstGeom prst="roundRect">
              <a:avLst>
                <a:gd name="adj" fmla="val 13460"/>
              </a:avLst>
            </a:prstGeom>
            <a:solidFill>
              <a:srgbClr val="F5E9C8">
                <a:alpha val="42000"/>
              </a:srgbClr>
            </a:solidFill>
            <a:ln>
              <a:solidFill>
                <a:srgbClr val="660066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ounded Rectangle 92"/>
            <p:cNvSpPr/>
            <p:nvPr/>
          </p:nvSpPr>
          <p:spPr>
            <a:xfrm>
              <a:off x="3209715" y="2595718"/>
              <a:ext cx="823523" cy="813021"/>
            </a:xfrm>
            <a:prstGeom prst="roundRect">
              <a:avLst>
                <a:gd name="adj" fmla="val 13460"/>
              </a:avLst>
            </a:prstGeom>
            <a:solidFill>
              <a:srgbClr val="F5E9C8">
                <a:alpha val="42000"/>
              </a:srgbClr>
            </a:solidFill>
            <a:ln>
              <a:solidFill>
                <a:srgbClr val="660066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Legality of Tiling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this tiling legal?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954477" y="2761039"/>
            <a:ext cx="2895600" cy="2826266"/>
            <a:chOff x="927100" y="3086100"/>
            <a:chExt cx="2895600" cy="2826266"/>
          </a:xfrm>
        </p:grpSpPr>
        <p:sp>
          <p:nvSpPr>
            <p:cNvPr id="6" name="Oval 5"/>
            <p:cNvSpPr/>
            <p:nvPr/>
          </p:nvSpPr>
          <p:spPr>
            <a:xfrm>
              <a:off x="1384300" y="47752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1854200" y="52133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1384300" y="52133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 flipV="1">
              <a:off x="1054100" y="5626100"/>
              <a:ext cx="2768600" cy="254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V="1">
              <a:off x="1206500" y="3086100"/>
              <a:ext cx="0" cy="27178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Oval 10"/>
            <p:cNvSpPr/>
            <p:nvPr/>
          </p:nvSpPr>
          <p:spPr>
            <a:xfrm>
              <a:off x="1854200" y="47752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1384300" y="43370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1854200" y="43370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1384300" y="38925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1854200" y="38925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1384300" y="34544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1854200" y="34544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2324100" y="52133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2324100" y="43370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2324100" y="38925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2324100" y="34544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2794000" y="52133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2794000" y="47752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2794000" y="43370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2794000" y="38925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2794000" y="34544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3263900" y="52133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3263900" y="47752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3263900" y="43370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3263900" y="38925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3263900" y="34544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378200" y="5543034"/>
              <a:ext cx="25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ourier"/>
                  <a:cs typeface="Courier"/>
                </a:rPr>
                <a:t>t</a:t>
              </a:r>
              <a:endParaRPr lang="en-US" dirty="0">
                <a:latin typeface="Courier"/>
                <a:cs typeface="Courier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927100" y="3117334"/>
              <a:ext cx="25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latin typeface="Courier"/>
                  <a:cs typeface="Courier"/>
                </a:rPr>
                <a:t>i</a:t>
              </a:r>
              <a:endParaRPr lang="en-US" dirty="0">
                <a:latin typeface="Courier"/>
                <a:cs typeface="Courier"/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2324100" y="47752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2087539" y="3687231"/>
            <a:ext cx="384588" cy="357980"/>
            <a:chOff x="2087539" y="3687231"/>
            <a:chExt cx="384588" cy="357980"/>
          </a:xfrm>
        </p:grpSpPr>
        <p:grpSp>
          <p:nvGrpSpPr>
            <p:cNvPr id="115" name="Group 114"/>
            <p:cNvGrpSpPr/>
            <p:nvPr/>
          </p:nvGrpSpPr>
          <p:grpSpPr>
            <a:xfrm>
              <a:off x="2087539" y="3746497"/>
              <a:ext cx="384588" cy="298714"/>
              <a:chOff x="2087539" y="4186763"/>
              <a:chExt cx="384588" cy="298714"/>
            </a:xfrm>
          </p:grpSpPr>
          <p:cxnSp>
            <p:nvCxnSpPr>
              <p:cNvPr id="116" name="Straight Arrow Connector 115"/>
              <p:cNvCxnSpPr/>
              <p:nvPr/>
            </p:nvCxnSpPr>
            <p:spPr>
              <a:xfrm flipV="1">
                <a:off x="2087539" y="4217951"/>
                <a:ext cx="299276" cy="26752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17" name="Straight Arrow Connector 116"/>
              <p:cNvCxnSpPr/>
              <p:nvPr/>
            </p:nvCxnSpPr>
            <p:spPr>
              <a:xfrm flipV="1">
                <a:off x="2472127" y="4186763"/>
                <a:ext cx="0" cy="26337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</p:grpSp>
        <p:cxnSp>
          <p:nvCxnSpPr>
            <p:cNvPr id="53" name="Straight Arrow Connector 52"/>
            <p:cNvCxnSpPr/>
            <p:nvPr/>
          </p:nvCxnSpPr>
          <p:spPr>
            <a:xfrm rot="5400000" flipV="1">
              <a:off x="2254565" y="3555543"/>
              <a:ext cx="0" cy="26337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55" name="Group 54"/>
          <p:cNvGrpSpPr/>
          <p:nvPr/>
        </p:nvGrpSpPr>
        <p:grpSpPr>
          <a:xfrm>
            <a:off x="2095866" y="4136367"/>
            <a:ext cx="384588" cy="357980"/>
            <a:chOff x="2087539" y="3687231"/>
            <a:chExt cx="384588" cy="357980"/>
          </a:xfrm>
        </p:grpSpPr>
        <p:grpSp>
          <p:nvGrpSpPr>
            <p:cNvPr id="56" name="Group 55"/>
            <p:cNvGrpSpPr/>
            <p:nvPr/>
          </p:nvGrpSpPr>
          <p:grpSpPr>
            <a:xfrm>
              <a:off x="2087539" y="3746497"/>
              <a:ext cx="384588" cy="298714"/>
              <a:chOff x="2087539" y="4186763"/>
              <a:chExt cx="384588" cy="298714"/>
            </a:xfrm>
          </p:grpSpPr>
          <p:cxnSp>
            <p:nvCxnSpPr>
              <p:cNvPr id="58" name="Straight Arrow Connector 57"/>
              <p:cNvCxnSpPr/>
              <p:nvPr/>
            </p:nvCxnSpPr>
            <p:spPr>
              <a:xfrm flipV="1">
                <a:off x="2087539" y="4217951"/>
                <a:ext cx="299276" cy="26752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59" name="Straight Arrow Connector 58"/>
              <p:cNvCxnSpPr/>
              <p:nvPr/>
            </p:nvCxnSpPr>
            <p:spPr>
              <a:xfrm flipV="1">
                <a:off x="2472127" y="4186763"/>
                <a:ext cx="0" cy="26337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</p:grpSp>
        <p:cxnSp>
          <p:nvCxnSpPr>
            <p:cNvPr id="57" name="Straight Arrow Connector 56"/>
            <p:cNvCxnSpPr/>
            <p:nvPr/>
          </p:nvCxnSpPr>
          <p:spPr>
            <a:xfrm rot="5400000" flipV="1">
              <a:off x="2254565" y="3555543"/>
              <a:ext cx="0" cy="26337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60" name="Group 59"/>
          <p:cNvGrpSpPr/>
          <p:nvPr/>
        </p:nvGrpSpPr>
        <p:grpSpPr>
          <a:xfrm>
            <a:off x="2546980" y="3684569"/>
            <a:ext cx="384588" cy="357980"/>
            <a:chOff x="2087539" y="3687231"/>
            <a:chExt cx="384588" cy="357980"/>
          </a:xfrm>
        </p:grpSpPr>
        <p:grpSp>
          <p:nvGrpSpPr>
            <p:cNvPr id="61" name="Group 60"/>
            <p:cNvGrpSpPr/>
            <p:nvPr/>
          </p:nvGrpSpPr>
          <p:grpSpPr>
            <a:xfrm>
              <a:off x="2087539" y="3746497"/>
              <a:ext cx="384588" cy="298714"/>
              <a:chOff x="2087539" y="4186763"/>
              <a:chExt cx="384588" cy="298714"/>
            </a:xfrm>
          </p:grpSpPr>
          <p:cxnSp>
            <p:nvCxnSpPr>
              <p:cNvPr id="63" name="Straight Arrow Connector 62"/>
              <p:cNvCxnSpPr/>
              <p:nvPr/>
            </p:nvCxnSpPr>
            <p:spPr>
              <a:xfrm flipV="1">
                <a:off x="2087539" y="4217951"/>
                <a:ext cx="299276" cy="26752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64" name="Straight Arrow Connector 63"/>
              <p:cNvCxnSpPr/>
              <p:nvPr/>
            </p:nvCxnSpPr>
            <p:spPr>
              <a:xfrm flipV="1">
                <a:off x="2472127" y="4186763"/>
                <a:ext cx="0" cy="26337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</p:grpSp>
        <p:cxnSp>
          <p:nvCxnSpPr>
            <p:cNvPr id="62" name="Straight Arrow Connector 61"/>
            <p:cNvCxnSpPr/>
            <p:nvPr/>
          </p:nvCxnSpPr>
          <p:spPr>
            <a:xfrm rot="5400000" flipV="1">
              <a:off x="2254565" y="3555543"/>
              <a:ext cx="0" cy="26337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65" name="Group 64"/>
          <p:cNvGrpSpPr/>
          <p:nvPr/>
        </p:nvGrpSpPr>
        <p:grpSpPr>
          <a:xfrm>
            <a:off x="2555307" y="4133705"/>
            <a:ext cx="384588" cy="357980"/>
            <a:chOff x="2087539" y="3687231"/>
            <a:chExt cx="384588" cy="357980"/>
          </a:xfrm>
        </p:grpSpPr>
        <p:grpSp>
          <p:nvGrpSpPr>
            <p:cNvPr id="66" name="Group 65"/>
            <p:cNvGrpSpPr/>
            <p:nvPr/>
          </p:nvGrpSpPr>
          <p:grpSpPr>
            <a:xfrm>
              <a:off x="2087539" y="3746497"/>
              <a:ext cx="384588" cy="298714"/>
              <a:chOff x="2087539" y="4186763"/>
              <a:chExt cx="384588" cy="298714"/>
            </a:xfrm>
          </p:grpSpPr>
          <p:cxnSp>
            <p:nvCxnSpPr>
              <p:cNvPr id="68" name="Straight Arrow Connector 67"/>
              <p:cNvCxnSpPr/>
              <p:nvPr/>
            </p:nvCxnSpPr>
            <p:spPr>
              <a:xfrm flipV="1">
                <a:off x="2087539" y="4217951"/>
                <a:ext cx="299276" cy="26752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69" name="Straight Arrow Connector 68"/>
              <p:cNvCxnSpPr/>
              <p:nvPr/>
            </p:nvCxnSpPr>
            <p:spPr>
              <a:xfrm flipV="1">
                <a:off x="2472127" y="4186763"/>
                <a:ext cx="0" cy="26337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</p:grpSp>
        <p:cxnSp>
          <p:nvCxnSpPr>
            <p:cNvPr id="67" name="Straight Arrow Connector 66"/>
            <p:cNvCxnSpPr/>
            <p:nvPr/>
          </p:nvCxnSpPr>
          <p:spPr>
            <a:xfrm rot="5400000" flipV="1">
              <a:off x="2254565" y="3555543"/>
              <a:ext cx="0" cy="26337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36" name="TextBox 35"/>
          <p:cNvSpPr txBox="1"/>
          <p:nvPr/>
        </p:nvSpPr>
        <p:spPr>
          <a:xfrm>
            <a:off x="4902200" y="3161605"/>
            <a:ext cx="2411425" cy="15696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Fully Permutable </a:t>
            </a:r>
          </a:p>
          <a:p>
            <a:pPr algn="ctr"/>
            <a:r>
              <a:rPr lang="en-US" sz="4800" dirty="0" smtClean="0">
                <a:latin typeface="ＭＳ ゴシック"/>
                <a:ea typeface="ＭＳ ゴシック"/>
                <a:cs typeface="ＭＳ ゴシック"/>
              </a:rPr>
              <a:t>≈</a:t>
            </a:r>
            <a:endParaRPr lang="en-US" sz="4000" dirty="0" smtClean="0">
              <a:latin typeface="ＭＳ ゴシック"/>
              <a:ea typeface="ＭＳ ゴシック"/>
              <a:cs typeface="ＭＳ ゴシック"/>
            </a:endParaRPr>
          </a:p>
          <a:p>
            <a:pPr algn="ctr"/>
            <a:r>
              <a:rPr lang="en-US" sz="2400" dirty="0" err="1" smtClean="0"/>
              <a:t>Tilable</a:t>
            </a:r>
            <a:endParaRPr lang="en-US" sz="2400" dirty="0"/>
          </a:p>
        </p:txBody>
      </p:sp>
      <p:cxnSp>
        <p:nvCxnSpPr>
          <p:cNvPr id="38" name="Straight Arrow Connector 37"/>
          <p:cNvCxnSpPr/>
          <p:nvPr/>
        </p:nvCxnSpPr>
        <p:spPr>
          <a:xfrm flipV="1">
            <a:off x="954477" y="2596633"/>
            <a:ext cx="0" cy="25329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1411677" y="5587305"/>
            <a:ext cx="2779323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0" name="Footer Placeholder 3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EJCP 2017, June 29, Toulouse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26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Variations of Tiling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Rectangular Tiles are not always legal</a:t>
            </a:r>
          </a:p>
          <a:p>
            <a:pPr lvl="1"/>
            <a:r>
              <a:rPr lang="en-US" dirty="0" smtClean="0"/>
              <a:t>Tiles cannot be mutually dependent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1397031" y="3067531"/>
            <a:ext cx="2895600" cy="2826266"/>
            <a:chOff x="927100" y="3086100"/>
            <a:chExt cx="2895600" cy="2826266"/>
          </a:xfrm>
        </p:grpSpPr>
        <p:sp>
          <p:nvSpPr>
            <p:cNvPr id="6" name="Oval 5"/>
            <p:cNvSpPr/>
            <p:nvPr/>
          </p:nvSpPr>
          <p:spPr>
            <a:xfrm>
              <a:off x="1384300" y="47752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1854200" y="52133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1384300" y="52133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 flipV="1">
              <a:off x="1054100" y="5626100"/>
              <a:ext cx="2768600" cy="254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V="1">
              <a:off x="1206500" y="3086100"/>
              <a:ext cx="0" cy="27178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Oval 10"/>
            <p:cNvSpPr/>
            <p:nvPr/>
          </p:nvSpPr>
          <p:spPr>
            <a:xfrm>
              <a:off x="1854200" y="47752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1384300" y="43370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1854200" y="43370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1384300" y="38925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1854200" y="38925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1384300" y="34544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1854200" y="34544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2324100" y="52133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2324100" y="47752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2324100" y="43370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2324100" y="38925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2324100" y="34544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2794000" y="52133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2794000" y="47752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2794000" y="43370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2794000" y="38925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2794000" y="34544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3263900" y="52133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3263900" y="47752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3263900" y="43370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3263900" y="38925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3263900" y="34544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378200" y="5543034"/>
              <a:ext cx="25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ourier"/>
                  <a:cs typeface="Courier"/>
                </a:rPr>
                <a:t>t</a:t>
              </a:r>
              <a:endParaRPr lang="en-US" dirty="0">
                <a:latin typeface="Courier"/>
                <a:cs typeface="Courier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927100" y="3117334"/>
              <a:ext cx="25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latin typeface="Courier"/>
                  <a:cs typeface="Courier"/>
                </a:rPr>
                <a:t>i</a:t>
              </a:r>
              <a:endParaRPr lang="en-US" dirty="0">
                <a:latin typeface="Courier"/>
                <a:cs typeface="Courier"/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1955831" y="4414763"/>
            <a:ext cx="403638" cy="926584"/>
            <a:chOff x="1955800" y="3556516"/>
            <a:chExt cx="403638" cy="926584"/>
          </a:xfrm>
        </p:grpSpPr>
        <p:cxnSp>
          <p:nvCxnSpPr>
            <p:cNvPr id="35" name="Straight Arrow Connector 34"/>
            <p:cNvCxnSpPr>
              <a:stCxn id="11" idx="2"/>
            </p:cNvCxnSpPr>
            <p:nvPr/>
          </p:nvCxnSpPr>
          <p:spPr>
            <a:xfrm flipH="1">
              <a:off x="1955800" y="4019034"/>
              <a:ext cx="368300" cy="516"/>
            </a:xfrm>
            <a:prstGeom prst="straightConnector1">
              <a:avLst/>
            </a:prstGeom>
            <a:ln>
              <a:headEnd type="arrow"/>
              <a:tailEnd type="non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stCxn id="11" idx="3"/>
            </p:cNvCxnSpPr>
            <p:nvPr/>
          </p:nvCxnSpPr>
          <p:spPr>
            <a:xfrm flipH="1">
              <a:off x="1955800" y="4104346"/>
              <a:ext cx="403638" cy="378754"/>
            </a:xfrm>
            <a:prstGeom prst="straightConnector1">
              <a:avLst/>
            </a:prstGeom>
            <a:ln>
              <a:headEnd type="arrow"/>
              <a:tailEnd type="non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11" idx="1"/>
            </p:cNvCxnSpPr>
            <p:nvPr/>
          </p:nvCxnSpPr>
          <p:spPr>
            <a:xfrm flipH="1" flipV="1">
              <a:off x="1955800" y="3556516"/>
              <a:ext cx="403638" cy="377206"/>
            </a:xfrm>
            <a:prstGeom prst="straightConnector1">
              <a:avLst/>
            </a:prstGeom>
            <a:ln>
              <a:headEnd type="arrow"/>
              <a:tailEnd type="non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49" name="Group 48"/>
          <p:cNvGrpSpPr/>
          <p:nvPr/>
        </p:nvGrpSpPr>
        <p:grpSpPr>
          <a:xfrm>
            <a:off x="1955831" y="3975065"/>
            <a:ext cx="403638" cy="926584"/>
            <a:chOff x="1955800" y="3556516"/>
            <a:chExt cx="403638" cy="926584"/>
          </a:xfrm>
        </p:grpSpPr>
        <p:cxnSp>
          <p:nvCxnSpPr>
            <p:cNvPr id="50" name="Straight Arrow Connector 49"/>
            <p:cNvCxnSpPr>
              <a:stCxn id="13" idx="2"/>
            </p:cNvCxnSpPr>
            <p:nvPr/>
          </p:nvCxnSpPr>
          <p:spPr>
            <a:xfrm flipH="1" flipV="1">
              <a:off x="1955800" y="4019550"/>
              <a:ext cx="368300" cy="1032"/>
            </a:xfrm>
            <a:prstGeom prst="straightConnector1">
              <a:avLst/>
            </a:prstGeom>
            <a:ln>
              <a:headEnd type="arrow"/>
              <a:tailEnd type="non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>
              <a:stCxn id="13" idx="3"/>
            </p:cNvCxnSpPr>
            <p:nvPr/>
          </p:nvCxnSpPr>
          <p:spPr>
            <a:xfrm flipH="1">
              <a:off x="1955800" y="4105894"/>
              <a:ext cx="403638" cy="377206"/>
            </a:xfrm>
            <a:prstGeom prst="straightConnector1">
              <a:avLst/>
            </a:prstGeom>
            <a:ln>
              <a:headEnd type="arrow"/>
              <a:tailEnd type="non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>
              <a:stCxn id="13" idx="1"/>
            </p:cNvCxnSpPr>
            <p:nvPr/>
          </p:nvCxnSpPr>
          <p:spPr>
            <a:xfrm flipH="1" flipV="1">
              <a:off x="1955800" y="3556516"/>
              <a:ext cx="403638" cy="378754"/>
            </a:xfrm>
            <a:prstGeom prst="straightConnector1">
              <a:avLst/>
            </a:prstGeom>
            <a:ln>
              <a:headEnd type="arrow"/>
              <a:tailEnd type="non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53" name="Group 52"/>
          <p:cNvGrpSpPr/>
          <p:nvPr/>
        </p:nvGrpSpPr>
        <p:grpSpPr>
          <a:xfrm>
            <a:off x="1955831" y="3512031"/>
            <a:ext cx="403638" cy="926584"/>
            <a:chOff x="1955800" y="3556516"/>
            <a:chExt cx="403638" cy="926584"/>
          </a:xfrm>
        </p:grpSpPr>
        <p:cxnSp>
          <p:nvCxnSpPr>
            <p:cNvPr id="54" name="Straight Arrow Connector 53"/>
            <p:cNvCxnSpPr>
              <a:stCxn id="15" idx="2"/>
            </p:cNvCxnSpPr>
            <p:nvPr/>
          </p:nvCxnSpPr>
          <p:spPr>
            <a:xfrm flipH="1" flipV="1">
              <a:off x="1955800" y="4019550"/>
              <a:ext cx="368300" cy="19566"/>
            </a:xfrm>
            <a:prstGeom prst="straightConnector1">
              <a:avLst/>
            </a:prstGeom>
            <a:ln>
              <a:headEnd type="arrow"/>
              <a:tailEnd type="non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>
              <a:stCxn id="15" idx="3"/>
            </p:cNvCxnSpPr>
            <p:nvPr/>
          </p:nvCxnSpPr>
          <p:spPr>
            <a:xfrm flipH="1">
              <a:off x="1955800" y="4124428"/>
              <a:ext cx="403638" cy="358672"/>
            </a:xfrm>
            <a:prstGeom prst="straightConnector1">
              <a:avLst/>
            </a:prstGeom>
            <a:ln>
              <a:headEnd type="arrow"/>
              <a:tailEnd type="non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>
              <a:stCxn id="15" idx="1"/>
            </p:cNvCxnSpPr>
            <p:nvPr/>
          </p:nvCxnSpPr>
          <p:spPr>
            <a:xfrm flipH="1" flipV="1">
              <a:off x="1955800" y="3556516"/>
              <a:ext cx="403638" cy="397288"/>
            </a:xfrm>
            <a:prstGeom prst="straightConnector1">
              <a:avLst/>
            </a:prstGeom>
            <a:ln>
              <a:headEnd type="arrow"/>
              <a:tailEnd type="non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87" name="Slide Number Placeholder 3"/>
          <p:cNvSpPr txBox="1">
            <a:spLocks/>
          </p:cNvSpPr>
          <p:nvPr/>
        </p:nvSpPr>
        <p:spPr bwMode="auto">
          <a:xfrm>
            <a:off x="7162800" y="64770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  <p:grpSp>
        <p:nvGrpSpPr>
          <p:cNvPr id="123" name="Group 122"/>
          <p:cNvGrpSpPr/>
          <p:nvPr/>
        </p:nvGrpSpPr>
        <p:grpSpPr>
          <a:xfrm>
            <a:off x="5142901" y="3029431"/>
            <a:ext cx="2895600" cy="2826266"/>
            <a:chOff x="927100" y="3086100"/>
            <a:chExt cx="2895600" cy="2826266"/>
          </a:xfrm>
        </p:grpSpPr>
        <p:sp>
          <p:nvSpPr>
            <p:cNvPr id="124" name="Oval 123"/>
            <p:cNvSpPr/>
            <p:nvPr/>
          </p:nvSpPr>
          <p:spPr>
            <a:xfrm>
              <a:off x="1384300" y="47752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Oval 124"/>
            <p:cNvSpPr/>
            <p:nvPr/>
          </p:nvSpPr>
          <p:spPr>
            <a:xfrm>
              <a:off x="1854200" y="52133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Oval 125"/>
            <p:cNvSpPr/>
            <p:nvPr/>
          </p:nvSpPr>
          <p:spPr>
            <a:xfrm>
              <a:off x="1384300" y="52133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7" name="Straight Arrow Connector 126"/>
            <p:cNvCxnSpPr/>
            <p:nvPr/>
          </p:nvCxnSpPr>
          <p:spPr>
            <a:xfrm flipV="1">
              <a:off x="1054100" y="5626100"/>
              <a:ext cx="2768600" cy="254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Arrow Connector 127"/>
            <p:cNvCxnSpPr/>
            <p:nvPr/>
          </p:nvCxnSpPr>
          <p:spPr>
            <a:xfrm flipV="1">
              <a:off x="1206500" y="3086100"/>
              <a:ext cx="0" cy="27178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9" name="Oval 128"/>
            <p:cNvSpPr/>
            <p:nvPr/>
          </p:nvSpPr>
          <p:spPr>
            <a:xfrm>
              <a:off x="1854200" y="47752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Oval 129"/>
            <p:cNvSpPr/>
            <p:nvPr/>
          </p:nvSpPr>
          <p:spPr>
            <a:xfrm>
              <a:off x="1384300" y="43370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Oval 130"/>
            <p:cNvSpPr/>
            <p:nvPr/>
          </p:nvSpPr>
          <p:spPr>
            <a:xfrm>
              <a:off x="1854200" y="43370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Oval 131"/>
            <p:cNvSpPr/>
            <p:nvPr/>
          </p:nvSpPr>
          <p:spPr>
            <a:xfrm>
              <a:off x="1384300" y="38925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Oval 132"/>
            <p:cNvSpPr/>
            <p:nvPr/>
          </p:nvSpPr>
          <p:spPr>
            <a:xfrm>
              <a:off x="1854200" y="38925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Oval 133"/>
            <p:cNvSpPr/>
            <p:nvPr/>
          </p:nvSpPr>
          <p:spPr>
            <a:xfrm>
              <a:off x="1384300" y="34544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Oval 134"/>
            <p:cNvSpPr/>
            <p:nvPr/>
          </p:nvSpPr>
          <p:spPr>
            <a:xfrm>
              <a:off x="1854200" y="34544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Oval 135"/>
            <p:cNvSpPr/>
            <p:nvPr/>
          </p:nvSpPr>
          <p:spPr>
            <a:xfrm>
              <a:off x="2324100" y="52133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Oval 136"/>
            <p:cNvSpPr/>
            <p:nvPr/>
          </p:nvSpPr>
          <p:spPr>
            <a:xfrm>
              <a:off x="2324100" y="47752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Oval 137"/>
            <p:cNvSpPr/>
            <p:nvPr/>
          </p:nvSpPr>
          <p:spPr>
            <a:xfrm>
              <a:off x="2324100" y="43370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Oval 138"/>
            <p:cNvSpPr/>
            <p:nvPr/>
          </p:nvSpPr>
          <p:spPr>
            <a:xfrm>
              <a:off x="2324100" y="38925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Oval 139"/>
            <p:cNvSpPr/>
            <p:nvPr/>
          </p:nvSpPr>
          <p:spPr>
            <a:xfrm>
              <a:off x="2324100" y="34544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Oval 140"/>
            <p:cNvSpPr/>
            <p:nvPr/>
          </p:nvSpPr>
          <p:spPr>
            <a:xfrm>
              <a:off x="2794000" y="52133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Oval 141"/>
            <p:cNvSpPr/>
            <p:nvPr/>
          </p:nvSpPr>
          <p:spPr>
            <a:xfrm>
              <a:off x="2794000" y="47752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Oval 142"/>
            <p:cNvSpPr/>
            <p:nvPr/>
          </p:nvSpPr>
          <p:spPr>
            <a:xfrm>
              <a:off x="2794000" y="43370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Oval 143"/>
            <p:cNvSpPr/>
            <p:nvPr/>
          </p:nvSpPr>
          <p:spPr>
            <a:xfrm>
              <a:off x="2794000" y="38925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Oval 144"/>
            <p:cNvSpPr/>
            <p:nvPr/>
          </p:nvSpPr>
          <p:spPr>
            <a:xfrm>
              <a:off x="2794000" y="34544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Oval 145"/>
            <p:cNvSpPr/>
            <p:nvPr/>
          </p:nvSpPr>
          <p:spPr>
            <a:xfrm>
              <a:off x="3263900" y="52133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Oval 146"/>
            <p:cNvSpPr/>
            <p:nvPr/>
          </p:nvSpPr>
          <p:spPr>
            <a:xfrm>
              <a:off x="3263900" y="47752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Oval 147"/>
            <p:cNvSpPr/>
            <p:nvPr/>
          </p:nvSpPr>
          <p:spPr>
            <a:xfrm>
              <a:off x="3263900" y="43370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Oval 148"/>
            <p:cNvSpPr/>
            <p:nvPr/>
          </p:nvSpPr>
          <p:spPr>
            <a:xfrm>
              <a:off x="3263900" y="38925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Oval 149"/>
            <p:cNvSpPr/>
            <p:nvPr/>
          </p:nvSpPr>
          <p:spPr>
            <a:xfrm>
              <a:off x="3263900" y="34544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3378200" y="5543034"/>
              <a:ext cx="25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ourier"/>
                  <a:cs typeface="Courier"/>
                </a:rPr>
                <a:t>t</a:t>
              </a:r>
              <a:endParaRPr lang="en-US" dirty="0">
                <a:latin typeface="Courier"/>
                <a:cs typeface="Courier"/>
              </a:endParaRPr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927100" y="3117334"/>
              <a:ext cx="25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latin typeface="Courier"/>
                  <a:cs typeface="Courier"/>
                </a:rPr>
                <a:t>i</a:t>
              </a:r>
              <a:endParaRPr lang="en-US" dirty="0">
                <a:latin typeface="Courier"/>
                <a:cs typeface="Courier"/>
              </a:endParaRPr>
            </a:p>
          </p:txBody>
        </p:sp>
      </p:grpSp>
      <p:grpSp>
        <p:nvGrpSpPr>
          <p:cNvPr id="154" name="Group 153"/>
          <p:cNvGrpSpPr/>
          <p:nvPr/>
        </p:nvGrpSpPr>
        <p:grpSpPr>
          <a:xfrm>
            <a:off x="5572483" y="2928081"/>
            <a:ext cx="2639685" cy="2507368"/>
            <a:chOff x="5572452" y="2070466"/>
            <a:chExt cx="2639685" cy="2507368"/>
          </a:xfrm>
        </p:grpSpPr>
        <p:sp>
          <p:nvSpPr>
            <p:cNvPr id="155" name="Rounded Rectangle 154"/>
            <p:cNvSpPr/>
            <p:nvPr/>
          </p:nvSpPr>
          <p:spPr>
            <a:xfrm>
              <a:off x="5572452" y="3389834"/>
              <a:ext cx="1227767" cy="1188000"/>
            </a:xfrm>
            <a:prstGeom prst="roundRect">
              <a:avLst>
                <a:gd name="adj" fmla="val 13460"/>
              </a:avLst>
            </a:prstGeom>
            <a:solidFill>
              <a:srgbClr val="F5E9C8">
                <a:alpha val="42000"/>
              </a:srgbClr>
            </a:solidFill>
            <a:ln>
              <a:solidFill>
                <a:srgbClr val="660066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Rounded Rectangle 155"/>
            <p:cNvSpPr/>
            <p:nvPr/>
          </p:nvSpPr>
          <p:spPr>
            <a:xfrm>
              <a:off x="5572452" y="2070466"/>
              <a:ext cx="1227767" cy="1188000"/>
            </a:xfrm>
            <a:prstGeom prst="roundRect">
              <a:avLst>
                <a:gd name="adj" fmla="val 13460"/>
              </a:avLst>
            </a:prstGeom>
            <a:solidFill>
              <a:srgbClr val="F5E9C8">
                <a:alpha val="42000"/>
              </a:srgbClr>
            </a:solidFill>
            <a:ln>
              <a:solidFill>
                <a:srgbClr val="660066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Rounded Rectangle 156"/>
            <p:cNvSpPr/>
            <p:nvPr/>
          </p:nvSpPr>
          <p:spPr>
            <a:xfrm>
              <a:off x="6984370" y="3389834"/>
              <a:ext cx="1227767" cy="1188000"/>
            </a:xfrm>
            <a:prstGeom prst="roundRect">
              <a:avLst>
                <a:gd name="adj" fmla="val 13460"/>
              </a:avLst>
            </a:prstGeom>
            <a:solidFill>
              <a:srgbClr val="F5E9C8">
                <a:alpha val="42000"/>
              </a:srgbClr>
            </a:solidFill>
            <a:ln>
              <a:solidFill>
                <a:srgbClr val="660066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Rounded Rectangle 157"/>
            <p:cNvSpPr/>
            <p:nvPr/>
          </p:nvSpPr>
          <p:spPr>
            <a:xfrm>
              <a:off x="6984370" y="2070466"/>
              <a:ext cx="1227767" cy="1188000"/>
            </a:xfrm>
            <a:prstGeom prst="roundRect">
              <a:avLst>
                <a:gd name="adj" fmla="val 13460"/>
              </a:avLst>
            </a:prstGeom>
            <a:solidFill>
              <a:srgbClr val="F5E9C8">
                <a:alpha val="42000"/>
              </a:srgbClr>
            </a:solidFill>
            <a:ln>
              <a:solidFill>
                <a:srgbClr val="660066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70" name="Straight Arrow Connector 169"/>
          <p:cNvCxnSpPr/>
          <p:nvPr/>
        </p:nvCxnSpPr>
        <p:spPr>
          <a:xfrm flipH="1" flipV="1">
            <a:off x="6171601" y="3951213"/>
            <a:ext cx="495300" cy="463034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73" name="Straight Arrow Connector 172"/>
          <p:cNvCxnSpPr/>
          <p:nvPr/>
        </p:nvCxnSpPr>
        <p:spPr>
          <a:xfrm flipH="1">
            <a:off x="6171601" y="3957563"/>
            <a:ext cx="495300" cy="457200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6" name="Footer Placeholder 3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EJCP 2017, June 29, Toulouse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517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3" name="Group 122"/>
          <p:cNvGrpSpPr/>
          <p:nvPr/>
        </p:nvGrpSpPr>
        <p:grpSpPr>
          <a:xfrm>
            <a:off x="5142901" y="3029431"/>
            <a:ext cx="2895600" cy="2826266"/>
            <a:chOff x="927100" y="3086100"/>
            <a:chExt cx="2895600" cy="2826266"/>
          </a:xfrm>
        </p:grpSpPr>
        <p:sp>
          <p:nvSpPr>
            <p:cNvPr id="124" name="Oval 123"/>
            <p:cNvSpPr/>
            <p:nvPr/>
          </p:nvSpPr>
          <p:spPr>
            <a:xfrm>
              <a:off x="1384300" y="47752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Oval 124"/>
            <p:cNvSpPr/>
            <p:nvPr/>
          </p:nvSpPr>
          <p:spPr>
            <a:xfrm>
              <a:off x="1854200" y="52133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Oval 125"/>
            <p:cNvSpPr/>
            <p:nvPr/>
          </p:nvSpPr>
          <p:spPr>
            <a:xfrm>
              <a:off x="1384300" y="52133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7" name="Straight Arrow Connector 126"/>
            <p:cNvCxnSpPr/>
            <p:nvPr/>
          </p:nvCxnSpPr>
          <p:spPr>
            <a:xfrm flipV="1">
              <a:off x="1054100" y="5626100"/>
              <a:ext cx="2768600" cy="254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Arrow Connector 127"/>
            <p:cNvCxnSpPr/>
            <p:nvPr/>
          </p:nvCxnSpPr>
          <p:spPr>
            <a:xfrm flipV="1">
              <a:off x="1206500" y="3086100"/>
              <a:ext cx="0" cy="27178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9" name="Oval 128"/>
            <p:cNvSpPr/>
            <p:nvPr/>
          </p:nvSpPr>
          <p:spPr>
            <a:xfrm>
              <a:off x="1854200" y="47752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Oval 129"/>
            <p:cNvSpPr/>
            <p:nvPr/>
          </p:nvSpPr>
          <p:spPr>
            <a:xfrm>
              <a:off x="1384300" y="43370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Oval 130"/>
            <p:cNvSpPr/>
            <p:nvPr/>
          </p:nvSpPr>
          <p:spPr>
            <a:xfrm>
              <a:off x="1854200" y="43370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Oval 131"/>
            <p:cNvSpPr/>
            <p:nvPr/>
          </p:nvSpPr>
          <p:spPr>
            <a:xfrm>
              <a:off x="1384300" y="38925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Oval 132"/>
            <p:cNvSpPr/>
            <p:nvPr/>
          </p:nvSpPr>
          <p:spPr>
            <a:xfrm>
              <a:off x="1854200" y="38925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Oval 133"/>
            <p:cNvSpPr/>
            <p:nvPr/>
          </p:nvSpPr>
          <p:spPr>
            <a:xfrm>
              <a:off x="1384300" y="34544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Oval 134"/>
            <p:cNvSpPr/>
            <p:nvPr/>
          </p:nvSpPr>
          <p:spPr>
            <a:xfrm>
              <a:off x="1854200" y="34544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Oval 135"/>
            <p:cNvSpPr/>
            <p:nvPr/>
          </p:nvSpPr>
          <p:spPr>
            <a:xfrm>
              <a:off x="2324100" y="52133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Oval 136"/>
            <p:cNvSpPr/>
            <p:nvPr/>
          </p:nvSpPr>
          <p:spPr>
            <a:xfrm>
              <a:off x="2324100" y="47752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Oval 137"/>
            <p:cNvSpPr/>
            <p:nvPr/>
          </p:nvSpPr>
          <p:spPr>
            <a:xfrm>
              <a:off x="2324100" y="43370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Oval 138"/>
            <p:cNvSpPr/>
            <p:nvPr/>
          </p:nvSpPr>
          <p:spPr>
            <a:xfrm>
              <a:off x="2324100" y="38925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Oval 139"/>
            <p:cNvSpPr/>
            <p:nvPr/>
          </p:nvSpPr>
          <p:spPr>
            <a:xfrm>
              <a:off x="2324100" y="34544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Oval 140"/>
            <p:cNvSpPr/>
            <p:nvPr/>
          </p:nvSpPr>
          <p:spPr>
            <a:xfrm>
              <a:off x="2794000" y="52133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Oval 141"/>
            <p:cNvSpPr/>
            <p:nvPr/>
          </p:nvSpPr>
          <p:spPr>
            <a:xfrm>
              <a:off x="2794000" y="47752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Oval 142"/>
            <p:cNvSpPr/>
            <p:nvPr/>
          </p:nvSpPr>
          <p:spPr>
            <a:xfrm>
              <a:off x="2794000" y="43370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Oval 143"/>
            <p:cNvSpPr/>
            <p:nvPr/>
          </p:nvSpPr>
          <p:spPr>
            <a:xfrm>
              <a:off x="2794000" y="38925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Oval 144"/>
            <p:cNvSpPr/>
            <p:nvPr/>
          </p:nvSpPr>
          <p:spPr>
            <a:xfrm>
              <a:off x="2794000" y="34544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Oval 145"/>
            <p:cNvSpPr/>
            <p:nvPr/>
          </p:nvSpPr>
          <p:spPr>
            <a:xfrm>
              <a:off x="3263900" y="52133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Oval 146"/>
            <p:cNvSpPr/>
            <p:nvPr/>
          </p:nvSpPr>
          <p:spPr>
            <a:xfrm>
              <a:off x="3263900" y="47752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Oval 147"/>
            <p:cNvSpPr/>
            <p:nvPr/>
          </p:nvSpPr>
          <p:spPr>
            <a:xfrm>
              <a:off x="3263900" y="43370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Oval 148"/>
            <p:cNvSpPr/>
            <p:nvPr/>
          </p:nvSpPr>
          <p:spPr>
            <a:xfrm>
              <a:off x="3263900" y="38925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Oval 149"/>
            <p:cNvSpPr/>
            <p:nvPr/>
          </p:nvSpPr>
          <p:spPr>
            <a:xfrm>
              <a:off x="3263900" y="34544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3378200" y="5543034"/>
              <a:ext cx="25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ourier"/>
                  <a:cs typeface="Courier"/>
                </a:rPr>
                <a:t>t</a:t>
              </a:r>
              <a:endParaRPr lang="en-US" dirty="0">
                <a:latin typeface="Courier"/>
                <a:cs typeface="Courier"/>
              </a:endParaRPr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927100" y="3117334"/>
              <a:ext cx="25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latin typeface="Courier"/>
                  <a:cs typeface="Courier"/>
                </a:rPr>
                <a:t>i</a:t>
              </a:r>
              <a:endParaRPr lang="en-US" dirty="0">
                <a:latin typeface="Courier"/>
                <a:cs typeface="Courier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5594349" y="1317721"/>
            <a:ext cx="2520352" cy="5264054"/>
            <a:chOff x="5594349" y="1317721"/>
            <a:chExt cx="2520352" cy="5264054"/>
          </a:xfrm>
        </p:grpSpPr>
        <p:sp>
          <p:nvSpPr>
            <p:cNvPr id="94" name="Parallelogram 93"/>
            <p:cNvSpPr/>
            <p:nvPr/>
          </p:nvSpPr>
          <p:spPr>
            <a:xfrm rot="16200000" flipH="1" flipV="1">
              <a:off x="4975257" y="3359363"/>
              <a:ext cx="2428394" cy="1179904"/>
            </a:xfrm>
            <a:prstGeom prst="parallelogram">
              <a:avLst>
                <a:gd name="adj" fmla="val 88977"/>
              </a:avLst>
            </a:prstGeom>
            <a:solidFill>
              <a:srgbClr val="F5E9C8">
                <a:alpha val="42000"/>
              </a:srgbClr>
            </a:solidFill>
            <a:ln>
              <a:solidFill>
                <a:srgbClr val="6600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Parallelogram 105"/>
            <p:cNvSpPr/>
            <p:nvPr/>
          </p:nvSpPr>
          <p:spPr>
            <a:xfrm rot="16200000" flipH="1" flipV="1">
              <a:off x="4981606" y="4777626"/>
              <a:ext cx="2428394" cy="1179904"/>
            </a:xfrm>
            <a:prstGeom prst="parallelogram">
              <a:avLst>
                <a:gd name="adj" fmla="val 88977"/>
              </a:avLst>
            </a:prstGeom>
            <a:solidFill>
              <a:srgbClr val="F5E9C8">
                <a:alpha val="42000"/>
              </a:srgbClr>
            </a:solidFill>
            <a:ln>
              <a:solidFill>
                <a:srgbClr val="6600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Parallelogram 106"/>
            <p:cNvSpPr/>
            <p:nvPr/>
          </p:nvSpPr>
          <p:spPr>
            <a:xfrm rot="16200000" flipH="1" flipV="1">
              <a:off x="6304203" y="3232363"/>
              <a:ext cx="2428394" cy="1179904"/>
            </a:xfrm>
            <a:prstGeom prst="parallelogram">
              <a:avLst>
                <a:gd name="adj" fmla="val 88977"/>
              </a:avLst>
            </a:prstGeom>
            <a:solidFill>
              <a:srgbClr val="F5E9C8">
                <a:alpha val="42000"/>
              </a:srgbClr>
            </a:solidFill>
            <a:ln>
              <a:solidFill>
                <a:srgbClr val="6600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Parallelogram 107"/>
            <p:cNvSpPr/>
            <p:nvPr/>
          </p:nvSpPr>
          <p:spPr>
            <a:xfrm rot="16200000" flipH="1" flipV="1">
              <a:off x="6310552" y="4650626"/>
              <a:ext cx="2428394" cy="1179904"/>
            </a:xfrm>
            <a:prstGeom prst="parallelogram">
              <a:avLst>
                <a:gd name="adj" fmla="val 88977"/>
              </a:avLst>
            </a:prstGeom>
            <a:solidFill>
              <a:srgbClr val="F5E9C8">
                <a:alpha val="42000"/>
              </a:srgbClr>
            </a:solidFill>
            <a:ln>
              <a:solidFill>
                <a:srgbClr val="6600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Parallelogram 108"/>
            <p:cNvSpPr/>
            <p:nvPr/>
          </p:nvSpPr>
          <p:spPr>
            <a:xfrm rot="16200000" flipH="1" flipV="1">
              <a:off x="4970104" y="1941966"/>
              <a:ext cx="2428394" cy="1179904"/>
            </a:xfrm>
            <a:prstGeom prst="parallelogram">
              <a:avLst>
                <a:gd name="adj" fmla="val 88977"/>
              </a:avLst>
            </a:prstGeom>
            <a:solidFill>
              <a:srgbClr val="F5E9C8">
                <a:alpha val="42000"/>
              </a:srgbClr>
            </a:solidFill>
            <a:ln>
              <a:solidFill>
                <a:srgbClr val="6600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Oblique Tiling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Parallelograms</a:t>
            </a:r>
          </a:p>
          <a:p>
            <a:pPr lvl="1"/>
            <a:r>
              <a:rPr lang="en-US" dirty="0" smtClean="0"/>
              <a:t>avoid mutual dependence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1397031" y="3067531"/>
            <a:ext cx="2895600" cy="2826266"/>
            <a:chOff x="927100" y="3086100"/>
            <a:chExt cx="2895600" cy="2826266"/>
          </a:xfrm>
        </p:grpSpPr>
        <p:sp>
          <p:nvSpPr>
            <p:cNvPr id="6" name="Oval 5"/>
            <p:cNvSpPr/>
            <p:nvPr/>
          </p:nvSpPr>
          <p:spPr>
            <a:xfrm>
              <a:off x="1384300" y="47752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1854200" y="52133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1384300" y="52133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 flipV="1">
              <a:off x="1054100" y="5626100"/>
              <a:ext cx="2768600" cy="254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V="1">
              <a:off x="1206500" y="3086100"/>
              <a:ext cx="0" cy="27178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Oval 10"/>
            <p:cNvSpPr/>
            <p:nvPr/>
          </p:nvSpPr>
          <p:spPr>
            <a:xfrm>
              <a:off x="1854200" y="47752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1384300" y="43370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1854200" y="43370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1384300" y="38925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1854200" y="38925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1384300" y="34544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1854200" y="34544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2324100" y="52133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2324100" y="47752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2324100" y="43370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2324100" y="38925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2324100" y="34544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2794000" y="52133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2794000" y="47752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2794000" y="43370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2794000" y="38925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2794000" y="34544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3263900" y="52133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3263900" y="47752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3263900" y="43370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3263900" y="38925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3263900" y="34544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378200" y="5543034"/>
              <a:ext cx="25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ourier"/>
                  <a:cs typeface="Courier"/>
                </a:rPr>
                <a:t>t</a:t>
              </a:r>
              <a:endParaRPr lang="en-US" dirty="0">
                <a:latin typeface="Courier"/>
                <a:cs typeface="Courier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927100" y="3117334"/>
              <a:ext cx="25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latin typeface="Courier"/>
                  <a:cs typeface="Courier"/>
                </a:rPr>
                <a:t>i</a:t>
              </a:r>
              <a:endParaRPr lang="en-US" dirty="0">
                <a:latin typeface="Courier"/>
                <a:cs typeface="Courier"/>
              </a:endParaRPr>
            </a:p>
          </p:txBody>
        </p:sp>
      </p:grpSp>
      <p:sp>
        <p:nvSpPr>
          <p:cNvPr id="87" name="Slide Number Placeholder 3"/>
          <p:cNvSpPr txBox="1">
            <a:spLocks/>
          </p:cNvSpPr>
          <p:nvPr/>
        </p:nvSpPr>
        <p:spPr bwMode="auto">
          <a:xfrm>
            <a:off x="7162800" y="64770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  <p:cxnSp>
        <p:nvCxnSpPr>
          <p:cNvPr id="170" name="Straight Arrow Connector 169"/>
          <p:cNvCxnSpPr/>
          <p:nvPr/>
        </p:nvCxnSpPr>
        <p:spPr>
          <a:xfrm flipH="1" flipV="1">
            <a:off x="6183702" y="4817695"/>
            <a:ext cx="495300" cy="463034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73" name="Straight Arrow Connector 172"/>
          <p:cNvCxnSpPr/>
          <p:nvPr/>
        </p:nvCxnSpPr>
        <p:spPr>
          <a:xfrm flipH="1">
            <a:off x="6195803" y="4838629"/>
            <a:ext cx="495300" cy="457200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>
          <a:xfrm flipH="1">
            <a:off x="6183103" y="4356581"/>
            <a:ext cx="495300" cy="457200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 flipH="1">
            <a:off x="5688402" y="3951213"/>
            <a:ext cx="495300" cy="457200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 flipH="1" flipV="1">
            <a:off x="5689001" y="4364960"/>
            <a:ext cx="495300" cy="463034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 flipH="1">
            <a:off x="5700503" y="4408413"/>
            <a:ext cx="495300" cy="457200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pSp>
        <p:nvGrpSpPr>
          <p:cNvPr id="90" name="Group 89"/>
          <p:cNvGrpSpPr/>
          <p:nvPr/>
        </p:nvGrpSpPr>
        <p:grpSpPr>
          <a:xfrm>
            <a:off x="1955831" y="4414763"/>
            <a:ext cx="403638" cy="926584"/>
            <a:chOff x="1955800" y="3556516"/>
            <a:chExt cx="403638" cy="926584"/>
          </a:xfrm>
        </p:grpSpPr>
        <p:cxnSp>
          <p:nvCxnSpPr>
            <p:cNvPr id="91" name="Straight Arrow Connector 90"/>
            <p:cNvCxnSpPr/>
            <p:nvPr/>
          </p:nvCxnSpPr>
          <p:spPr>
            <a:xfrm flipH="1">
              <a:off x="1955800" y="4019034"/>
              <a:ext cx="368300" cy="516"/>
            </a:xfrm>
            <a:prstGeom prst="straightConnector1">
              <a:avLst/>
            </a:prstGeom>
            <a:ln>
              <a:headEnd type="arrow"/>
              <a:tailEnd type="non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92" name="Straight Arrow Connector 91"/>
            <p:cNvCxnSpPr/>
            <p:nvPr/>
          </p:nvCxnSpPr>
          <p:spPr>
            <a:xfrm flipH="1">
              <a:off x="1955800" y="4104346"/>
              <a:ext cx="403638" cy="378754"/>
            </a:xfrm>
            <a:prstGeom prst="straightConnector1">
              <a:avLst/>
            </a:prstGeom>
            <a:ln>
              <a:headEnd type="arrow"/>
              <a:tailEnd type="non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93" name="Straight Arrow Connector 92"/>
            <p:cNvCxnSpPr/>
            <p:nvPr/>
          </p:nvCxnSpPr>
          <p:spPr>
            <a:xfrm flipH="1" flipV="1">
              <a:off x="1955800" y="3556516"/>
              <a:ext cx="403638" cy="377206"/>
            </a:xfrm>
            <a:prstGeom prst="straightConnector1">
              <a:avLst/>
            </a:prstGeom>
            <a:ln>
              <a:headEnd type="arrow"/>
              <a:tailEnd type="non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95" name="Group 94"/>
          <p:cNvGrpSpPr/>
          <p:nvPr/>
        </p:nvGrpSpPr>
        <p:grpSpPr>
          <a:xfrm>
            <a:off x="1955831" y="3975065"/>
            <a:ext cx="403638" cy="926584"/>
            <a:chOff x="1955800" y="3556516"/>
            <a:chExt cx="403638" cy="926584"/>
          </a:xfrm>
        </p:grpSpPr>
        <p:cxnSp>
          <p:nvCxnSpPr>
            <p:cNvPr id="96" name="Straight Arrow Connector 95"/>
            <p:cNvCxnSpPr/>
            <p:nvPr/>
          </p:nvCxnSpPr>
          <p:spPr>
            <a:xfrm flipH="1" flipV="1">
              <a:off x="1955800" y="4019550"/>
              <a:ext cx="368300" cy="1032"/>
            </a:xfrm>
            <a:prstGeom prst="straightConnector1">
              <a:avLst/>
            </a:prstGeom>
            <a:ln>
              <a:headEnd type="arrow"/>
              <a:tailEnd type="non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97" name="Straight Arrow Connector 96"/>
            <p:cNvCxnSpPr/>
            <p:nvPr/>
          </p:nvCxnSpPr>
          <p:spPr>
            <a:xfrm flipH="1">
              <a:off x="1955800" y="4105894"/>
              <a:ext cx="403638" cy="377206"/>
            </a:xfrm>
            <a:prstGeom prst="straightConnector1">
              <a:avLst/>
            </a:prstGeom>
            <a:ln>
              <a:headEnd type="arrow"/>
              <a:tailEnd type="non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98" name="Straight Arrow Connector 97"/>
            <p:cNvCxnSpPr/>
            <p:nvPr/>
          </p:nvCxnSpPr>
          <p:spPr>
            <a:xfrm flipH="1" flipV="1">
              <a:off x="1955800" y="3556516"/>
              <a:ext cx="403638" cy="378754"/>
            </a:xfrm>
            <a:prstGeom prst="straightConnector1">
              <a:avLst/>
            </a:prstGeom>
            <a:ln>
              <a:headEnd type="arrow"/>
              <a:tailEnd type="non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99" name="Group 98"/>
          <p:cNvGrpSpPr/>
          <p:nvPr/>
        </p:nvGrpSpPr>
        <p:grpSpPr>
          <a:xfrm>
            <a:off x="1955831" y="3512031"/>
            <a:ext cx="403638" cy="926584"/>
            <a:chOff x="1955800" y="3556516"/>
            <a:chExt cx="403638" cy="926584"/>
          </a:xfrm>
        </p:grpSpPr>
        <p:cxnSp>
          <p:nvCxnSpPr>
            <p:cNvPr id="100" name="Straight Arrow Connector 99"/>
            <p:cNvCxnSpPr/>
            <p:nvPr/>
          </p:nvCxnSpPr>
          <p:spPr>
            <a:xfrm flipH="1" flipV="1">
              <a:off x="1955800" y="4019550"/>
              <a:ext cx="368300" cy="19566"/>
            </a:xfrm>
            <a:prstGeom prst="straightConnector1">
              <a:avLst/>
            </a:prstGeom>
            <a:ln>
              <a:headEnd type="arrow"/>
              <a:tailEnd type="non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01" name="Straight Arrow Connector 100"/>
            <p:cNvCxnSpPr/>
            <p:nvPr/>
          </p:nvCxnSpPr>
          <p:spPr>
            <a:xfrm flipH="1">
              <a:off x="1955800" y="4124428"/>
              <a:ext cx="403638" cy="358672"/>
            </a:xfrm>
            <a:prstGeom prst="straightConnector1">
              <a:avLst/>
            </a:prstGeom>
            <a:ln>
              <a:headEnd type="arrow"/>
              <a:tailEnd type="non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10" name="Straight Arrow Connector 109"/>
            <p:cNvCxnSpPr/>
            <p:nvPr/>
          </p:nvCxnSpPr>
          <p:spPr>
            <a:xfrm flipH="1" flipV="1">
              <a:off x="1955800" y="3556516"/>
              <a:ext cx="403638" cy="397288"/>
            </a:xfrm>
            <a:prstGeom prst="straightConnector1">
              <a:avLst/>
            </a:prstGeom>
            <a:ln>
              <a:headEnd type="arrow"/>
              <a:tailEnd type="non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35" name="Footer Placeholder 3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EJCP 2017, June 29, Toulouse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4423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3" name="Group 122"/>
          <p:cNvGrpSpPr/>
          <p:nvPr/>
        </p:nvGrpSpPr>
        <p:grpSpPr>
          <a:xfrm>
            <a:off x="5142901" y="3029431"/>
            <a:ext cx="2895600" cy="2826266"/>
            <a:chOff x="927100" y="3086100"/>
            <a:chExt cx="2895600" cy="2826266"/>
          </a:xfrm>
        </p:grpSpPr>
        <p:sp>
          <p:nvSpPr>
            <p:cNvPr id="124" name="Oval 123"/>
            <p:cNvSpPr/>
            <p:nvPr/>
          </p:nvSpPr>
          <p:spPr>
            <a:xfrm>
              <a:off x="1384300" y="47752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Oval 124"/>
            <p:cNvSpPr/>
            <p:nvPr/>
          </p:nvSpPr>
          <p:spPr>
            <a:xfrm>
              <a:off x="1854200" y="52133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Oval 125"/>
            <p:cNvSpPr/>
            <p:nvPr/>
          </p:nvSpPr>
          <p:spPr>
            <a:xfrm>
              <a:off x="1384300" y="52133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7" name="Straight Arrow Connector 126"/>
            <p:cNvCxnSpPr/>
            <p:nvPr/>
          </p:nvCxnSpPr>
          <p:spPr>
            <a:xfrm flipV="1">
              <a:off x="1054100" y="5626100"/>
              <a:ext cx="2768600" cy="254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Arrow Connector 127"/>
            <p:cNvCxnSpPr/>
            <p:nvPr/>
          </p:nvCxnSpPr>
          <p:spPr>
            <a:xfrm flipV="1">
              <a:off x="1206500" y="3086100"/>
              <a:ext cx="0" cy="27178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9" name="Oval 128"/>
            <p:cNvSpPr/>
            <p:nvPr/>
          </p:nvSpPr>
          <p:spPr>
            <a:xfrm>
              <a:off x="1854200" y="47752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Oval 129"/>
            <p:cNvSpPr/>
            <p:nvPr/>
          </p:nvSpPr>
          <p:spPr>
            <a:xfrm>
              <a:off x="1384300" y="43370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Oval 130"/>
            <p:cNvSpPr/>
            <p:nvPr/>
          </p:nvSpPr>
          <p:spPr>
            <a:xfrm>
              <a:off x="1854200" y="43370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Oval 131"/>
            <p:cNvSpPr/>
            <p:nvPr/>
          </p:nvSpPr>
          <p:spPr>
            <a:xfrm>
              <a:off x="1384300" y="38925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Oval 132"/>
            <p:cNvSpPr/>
            <p:nvPr/>
          </p:nvSpPr>
          <p:spPr>
            <a:xfrm>
              <a:off x="1854200" y="38925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Oval 133"/>
            <p:cNvSpPr/>
            <p:nvPr/>
          </p:nvSpPr>
          <p:spPr>
            <a:xfrm>
              <a:off x="1384300" y="34544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Oval 134"/>
            <p:cNvSpPr/>
            <p:nvPr/>
          </p:nvSpPr>
          <p:spPr>
            <a:xfrm>
              <a:off x="1854200" y="34544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Oval 135"/>
            <p:cNvSpPr/>
            <p:nvPr/>
          </p:nvSpPr>
          <p:spPr>
            <a:xfrm>
              <a:off x="2324100" y="52133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Oval 136"/>
            <p:cNvSpPr/>
            <p:nvPr/>
          </p:nvSpPr>
          <p:spPr>
            <a:xfrm>
              <a:off x="2324100" y="47752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Oval 137"/>
            <p:cNvSpPr/>
            <p:nvPr/>
          </p:nvSpPr>
          <p:spPr>
            <a:xfrm>
              <a:off x="2324100" y="43370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Oval 138"/>
            <p:cNvSpPr/>
            <p:nvPr/>
          </p:nvSpPr>
          <p:spPr>
            <a:xfrm>
              <a:off x="2324100" y="38925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Oval 139"/>
            <p:cNvSpPr/>
            <p:nvPr/>
          </p:nvSpPr>
          <p:spPr>
            <a:xfrm>
              <a:off x="2324100" y="34544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Oval 140"/>
            <p:cNvSpPr/>
            <p:nvPr/>
          </p:nvSpPr>
          <p:spPr>
            <a:xfrm>
              <a:off x="2794000" y="52133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Oval 141"/>
            <p:cNvSpPr/>
            <p:nvPr/>
          </p:nvSpPr>
          <p:spPr>
            <a:xfrm>
              <a:off x="2794000" y="47752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Oval 142"/>
            <p:cNvSpPr/>
            <p:nvPr/>
          </p:nvSpPr>
          <p:spPr>
            <a:xfrm>
              <a:off x="2794000" y="43370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Oval 143"/>
            <p:cNvSpPr/>
            <p:nvPr/>
          </p:nvSpPr>
          <p:spPr>
            <a:xfrm>
              <a:off x="2794000" y="38925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Oval 144"/>
            <p:cNvSpPr/>
            <p:nvPr/>
          </p:nvSpPr>
          <p:spPr>
            <a:xfrm>
              <a:off x="2794000" y="34544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Oval 145"/>
            <p:cNvSpPr/>
            <p:nvPr/>
          </p:nvSpPr>
          <p:spPr>
            <a:xfrm>
              <a:off x="3263900" y="52133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Oval 146"/>
            <p:cNvSpPr/>
            <p:nvPr/>
          </p:nvSpPr>
          <p:spPr>
            <a:xfrm>
              <a:off x="3263900" y="47752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Oval 147"/>
            <p:cNvSpPr/>
            <p:nvPr/>
          </p:nvSpPr>
          <p:spPr>
            <a:xfrm>
              <a:off x="3263900" y="43370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Oval 148"/>
            <p:cNvSpPr/>
            <p:nvPr/>
          </p:nvSpPr>
          <p:spPr>
            <a:xfrm>
              <a:off x="3263900" y="38925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Oval 149"/>
            <p:cNvSpPr/>
            <p:nvPr/>
          </p:nvSpPr>
          <p:spPr>
            <a:xfrm>
              <a:off x="3263900" y="34544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3378200" y="5543034"/>
              <a:ext cx="25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ourier"/>
                  <a:cs typeface="Courier"/>
                </a:rPr>
                <a:t>t</a:t>
              </a:r>
              <a:endParaRPr lang="en-US" dirty="0">
                <a:latin typeface="Courier"/>
                <a:cs typeface="Courier"/>
              </a:endParaRPr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927100" y="3117334"/>
              <a:ext cx="25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latin typeface="Courier"/>
                  <a:cs typeface="Courier"/>
                </a:rPr>
                <a:t>i</a:t>
              </a:r>
              <a:endParaRPr lang="en-US" dirty="0">
                <a:latin typeface="Courier"/>
                <a:cs typeface="Courier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5594349" y="1317721"/>
            <a:ext cx="2520352" cy="5264054"/>
            <a:chOff x="5594349" y="1317721"/>
            <a:chExt cx="2520352" cy="5264054"/>
          </a:xfrm>
        </p:grpSpPr>
        <p:sp>
          <p:nvSpPr>
            <p:cNvPr id="94" name="Parallelogram 93"/>
            <p:cNvSpPr/>
            <p:nvPr/>
          </p:nvSpPr>
          <p:spPr>
            <a:xfrm rot="16200000" flipH="1" flipV="1">
              <a:off x="4975257" y="3359363"/>
              <a:ext cx="2428394" cy="1179904"/>
            </a:xfrm>
            <a:prstGeom prst="parallelogram">
              <a:avLst>
                <a:gd name="adj" fmla="val 88977"/>
              </a:avLst>
            </a:prstGeom>
            <a:solidFill>
              <a:srgbClr val="F5E9C8">
                <a:alpha val="42000"/>
              </a:srgbClr>
            </a:solidFill>
            <a:ln>
              <a:solidFill>
                <a:srgbClr val="6600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Parallelogram 105"/>
            <p:cNvSpPr/>
            <p:nvPr/>
          </p:nvSpPr>
          <p:spPr>
            <a:xfrm rot="16200000" flipH="1" flipV="1">
              <a:off x="4981606" y="4777626"/>
              <a:ext cx="2428394" cy="1179904"/>
            </a:xfrm>
            <a:prstGeom prst="parallelogram">
              <a:avLst>
                <a:gd name="adj" fmla="val 88977"/>
              </a:avLst>
            </a:prstGeom>
            <a:solidFill>
              <a:srgbClr val="F5E9C8">
                <a:alpha val="42000"/>
              </a:srgbClr>
            </a:solidFill>
            <a:ln>
              <a:solidFill>
                <a:srgbClr val="6600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Parallelogram 106"/>
            <p:cNvSpPr/>
            <p:nvPr/>
          </p:nvSpPr>
          <p:spPr>
            <a:xfrm rot="16200000" flipH="1" flipV="1">
              <a:off x="6304203" y="3232363"/>
              <a:ext cx="2428394" cy="1179904"/>
            </a:xfrm>
            <a:prstGeom prst="parallelogram">
              <a:avLst>
                <a:gd name="adj" fmla="val 88977"/>
              </a:avLst>
            </a:prstGeom>
            <a:solidFill>
              <a:srgbClr val="F5E9C8">
                <a:alpha val="42000"/>
              </a:srgbClr>
            </a:solidFill>
            <a:ln>
              <a:solidFill>
                <a:srgbClr val="6600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Parallelogram 107"/>
            <p:cNvSpPr/>
            <p:nvPr/>
          </p:nvSpPr>
          <p:spPr>
            <a:xfrm rot="16200000" flipH="1" flipV="1">
              <a:off x="6310552" y="4650626"/>
              <a:ext cx="2428394" cy="1179904"/>
            </a:xfrm>
            <a:prstGeom prst="parallelogram">
              <a:avLst>
                <a:gd name="adj" fmla="val 88977"/>
              </a:avLst>
            </a:prstGeom>
            <a:solidFill>
              <a:srgbClr val="F5E9C8">
                <a:alpha val="42000"/>
              </a:srgbClr>
            </a:solidFill>
            <a:ln>
              <a:solidFill>
                <a:srgbClr val="6600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Parallelogram 108"/>
            <p:cNvSpPr/>
            <p:nvPr/>
          </p:nvSpPr>
          <p:spPr>
            <a:xfrm rot="16200000" flipH="1" flipV="1">
              <a:off x="4970104" y="1941966"/>
              <a:ext cx="2428394" cy="1179904"/>
            </a:xfrm>
            <a:prstGeom prst="parallelogram">
              <a:avLst>
                <a:gd name="adj" fmla="val 88977"/>
              </a:avLst>
            </a:prstGeom>
            <a:solidFill>
              <a:srgbClr val="F5E9C8">
                <a:alpha val="42000"/>
              </a:srgbClr>
            </a:solidFill>
            <a:ln>
              <a:solidFill>
                <a:srgbClr val="6600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Oblique Tiling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Parallelograms</a:t>
            </a:r>
          </a:p>
          <a:p>
            <a:pPr lvl="1"/>
            <a:r>
              <a:rPr lang="en-US" dirty="0" smtClean="0"/>
              <a:t>avoid mutual dependence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1397031" y="3067531"/>
            <a:ext cx="2895600" cy="2826266"/>
            <a:chOff x="927100" y="3086100"/>
            <a:chExt cx="2895600" cy="2826266"/>
          </a:xfrm>
        </p:grpSpPr>
        <p:sp>
          <p:nvSpPr>
            <p:cNvPr id="6" name="Oval 5"/>
            <p:cNvSpPr/>
            <p:nvPr/>
          </p:nvSpPr>
          <p:spPr>
            <a:xfrm>
              <a:off x="1384300" y="47752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1854200" y="52133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1384300" y="52133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 flipV="1">
              <a:off x="1054100" y="5626100"/>
              <a:ext cx="2768600" cy="254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V="1">
              <a:off x="1206500" y="3086100"/>
              <a:ext cx="0" cy="27178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Oval 10"/>
            <p:cNvSpPr/>
            <p:nvPr/>
          </p:nvSpPr>
          <p:spPr>
            <a:xfrm>
              <a:off x="1854200" y="47752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1384300" y="43370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1854200" y="43370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1384300" y="38925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1854200" y="38925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1384300" y="34544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1854200" y="34544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2324100" y="52133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2324100" y="47752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2324100" y="43370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2324100" y="38925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2324100" y="34544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2794000" y="52133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2794000" y="47752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2794000" y="43370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2794000" y="38925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2794000" y="34544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3263900" y="52133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3263900" y="47752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3263900" y="43370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3263900" y="38925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3263900" y="34544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378200" y="5543034"/>
              <a:ext cx="25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ourier"/>
                  <a:cs typeface="Courier"/>
                </a:rPr>
                <a:t>t</a:t>
              </a:r>
              <a:endParaRPr lang="en-US" dirty="0">
                <a:latin typeface="Courier"/>
                <a:cs typeface="Courier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927100" y="3117334"/>
              <a:ext cx="25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latin typeface="Courier"/>
                  <a:cs typeface="Courier"/>
                </a:rPr>
                <a:t>i</a:t>
              </a:r>
              <a:endParaRPr lang="en-US" dirty="0">
                <a:latin typeface="Courier"/>
                <a:cs typeface="Courier"/>
              </a:endParaRPr>
            </a:p>
          </p:txBody>
        </p:sp>
      </p:grpSp>
      <p:sp>
        <p:nvSpPr>
          <p:cNvPr id="87" name="Slide Number Placeholder 3"/>
          <p:cNvSpPr txBox="1">
            <a:spLocks/>
          </p:cNvSpPr>
          <p:nvPr/>
        </p:nvSpPr>
        <p:spPr bwMode="auto">
          <a:xfrm>
            <a:off x="7162800" y="64770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  <p:sp>
        <p:nvSpPr>
          <p:cNvPr id="39" name="Down Arrow 38"/>
          <p:cNvSpPr/>
          <p:nvPr/>
        </p:nvSpPr>
        <p:spPr>
          <a:xfrm flipV="1">
            <a:off x="5879501" y="4089496"/>
            <a:ext cx="583601" cy="972416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Down Arrow 91"/>
          <p:cNvSpPr/>
          <p:nvPr/>
        </p:nvSpPr>
        <p:spPr>
          <a:xfrm flipV="1">
            <a:off x="5891602" y="2704164"/>
            <a:ext cx="583601" cy="972416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Down Arrow 92"/>
          <p:cNvSpPr/>
          <p:nvPr/>
        </p:nvSpPr>
        <p:spPr>
          <a:xfrm flipV="1">
            <a:off x="7264400" y="4035473"/>
            <a:ext cx="583601" cy="972416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Left Arrow 40"/>
          <p:cNvSpPr/>
          <p:nvPr/>
        </p:nvSpPr>
        <p:spPr>
          <a:xfrm flipH="1">
            <a:off x="6463102" y="4300131"/>
            <a:ext cx="737199" cy="499918"/>
          </a:xfrm>
          <a:prstGeom prst="lef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Left Arrow 96"/>
          <p:cNvSpPr/>
          <p:nvPr/>
        </p:nvSpPr>
        <p:spPr>
          <a:xfrm flipH="1">
            <a:off x="6475799" y="2968179"/>
            <a:ext cx="737199" cy="499918"/>
          </a:xfrm>
          <a:prstGeom prst="lef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Left Arrow 97"/>
          <p:cNvSpPr/>
          <p:nvPr/>
        </p:nvSpPr>
        <p:spPr>
          <a:xfrm flipH="1">
            <a:off x="6475799" y="5302696"/>
            <a:ext cx="737199" cy="499918"/>
          </a:xfrm>
          <a:prstGeom prst="lef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/>
          <p:cNvGrpSpPr/>
          <p:nvPr/>
        </p:nvGrpSpPr>
        <p:grpSpPr>
          <a:xfrm>
            <a:off x="1955831" y="4414763"/>
            <a:ext cx="403638" cy="926584"/>
            <a:chOff x="1955800" y="3556516"/>
            <a:chExt cx="403638" cy="926584"/>
          </a:xfrm>
        </p:grpSpPr>
        <p:cxnSp>
          <p:nvCxnSpPr>
            <p:cNvPr id="91" name="Straight Arrow Connector 90"/>
            <p:cNvCxnSpPr/>
            <p:nvPr/>
          </p:nvCxnSpPr>
          <p:spPr>
            <a:xfrm flipH="1">
              <a:off x="1955800" y="4019034"/>
              <a:ext cx="368300" cy="516"/>
            </a:xfrm>
            <a:prstGeom prst="straightConnector1">
              <a:avLst/>
            </a:prstGeom>
            <a:ln>
              <a:headEnd type="arrow"/>
              <a:tailEnd type="non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95" name="Straight Arrow Connector 94"/>
            <p:cNvCxnSpPr/>
            <p:nvPr/>
          </p:nvCxnSpPr>
          <p:spPr>
            <a:xfrm flipH="1">
              <a:off x="1955800" y="4104346"/>
              <a:ext cx="403638" cy="378754"/>
            </a:xfrm>
            <a:prstGeom prst="straightConnector1">
              <a:avLst/>
            </a:prstGeom>
            <a:ln>
              <a:headEnd type="arrow"/>
              <a:tailEnd type="non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96" name="Straight Arrow Connector 95"/>
            <p:cNvCxnSpPr/>
            <p:nvPr/>
          </p:nvCxnSpPr>
          <p:spPr>
            <a:xfrm flipH="1" flipV="1">
              <a:off x="1955800" y="3556516"/>
              <a:ext cx="403638" cy="377206"/>
            </a:xfrm>
            <a:prstGeom prst="straightConnector1">
              <a:avLst/>
            </a:prstGeom>
            <a:ln>
              <a:headEnd type="arrow"/>
              <a:tailEnd type="non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99" name="Group 98"/>
          <p:cNvGrpSpPr/>
          <p:nvPr/>
        </p:nvGrpSpPr>
        <p:grpSpPr>
          <a:xfrm>
            <a:off x="1955831" y="3975065"/>
            <a:ext cx="403638" cy="926584"/>
            <a:chOff x="1955800" y="3556516"/>
            <a:chExt cx="403638" cy="926584"/>
          </a:xfrm>
        </p:grpSpPr>
        <p:cxnSp>
          <p:nvCxnSpPr>
            <p:cNvPr id="100" name="Straight Arrow Connector 99"/>
            <p:cNvCxnSpPr/>
            <p:nvPr/>
          </p:nvCxnSpPr>
          <p:spPr>
            <a:xfrm flipH="1" flipV="1">
              <a:off x="1955800" y="4019550"/>
              <a:ext cx="368300" cy="1032"/>
            </a:xfrm>
            <a:prstGeom prst="straightConnector1">
              <a:avLst/>
            </a:prstGeom>
            <a:ln>
              <a:headEnd type="arrow"/>
              <a:tailEnd type="non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01" name="Straight Arrow Connector 100"/>
            <p:cNvCxnSpPr/>
            <p:nvPr/>
          </p:nvCxnSpPr>
          <p:spPr>
            <a:xfrm flipH="1">
              <a:off x="1955800" y="4105894"/>
              <a:ext cx="403638" cy="377206"/>
            </a:xfrm>
            <a:prstGeom prst="straightConnector1">
              <a:avLst/>
            </a:prstGeom>
            <a:ln>
              <a:headEnd type="arrow"/>
              <a:tailEnd type="non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02" name="Straight Arrow Connector 101"/>
            <p:cNvCxnSpPr/>
            <p:nvPr/>
          </p:nvCxnSpPr>
          <p:spPr>
            <a:xfrm flipH="1" flipV="1">
              <a:off x="1955800" y="3556516"/>
              <a:ext cx="403638" cy="378754"/>
            </a:xfrm>
            <a:prstGeom prst="straightConnector1">
              <a:avLst/>
            </a:prstGeom>
            <a:ln>
              <a:headEnd type="arrow"/>
              <a:tailEnd type="non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103" name="Group 102"/>
          <p:cNvGrpSpPr/>
          <p:nvPr/>
        </p:nvGrpSpPr>
        <p:grpSpPr>
          <a:xfrm>
            <a:off x="1955831" y="3512031"/>
            <a:ext cx="403638" cy="926584"/>
            <a:chOff x="1955800" y="3556516"/>
            <a:chExt cx="403638" cy="926584"/>
          </a:xfrm>
        </p:grpSpPr>
        <p:cxnSp>
          <p:nvCxnSpPr>
            <p:cNvPr id="104" name="Straight Arrow Connector 103"/>
            <p:cNvCxnSpPr/>
            <p:nvPr/>
          </p:nvCxnSpPr>
          <p:spPr>
            <a:xfrm flipH="1" flipV="1">
              <a:off x="1955800" y="4019550"/>
              <a:ext cx="368300" cy="19566"/>
            </a:xfrm>
            <a:prstGeom prst="straightConnector1">
              <a:avLst/>
            </a:prstGeom>
            <a:ln>
              <a:headEnd type="arrow"/>
              <a:tailEnd type="non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05" name="Straight Arrow Connector 104"/>
            <p:cNvCxnSpPr/>
            <p:nvPr/>
          </p:nvCxnSpPr>
          <p:spPr>
            <a:xfrm flipH="1">
              <a:off x="1955800" y="4124428"/>
              <a:ext cx="403638" cy="358672"/>
            </a:xfrm>
            <a:prstGeom prst="straightConnector1">
              <a:avLst/>
            </a:prstGeom>
            <a:ln>
              <a:headEnd type="arrow"/>
              <a:tailEnd type="non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10" name="Straight Arrow Connector 109"/>
            <p:cNvCxnSpPr/>
            <p:nvPr/>
          </p:nvCxnSpPr>
          <p:spPr>
            <a:xfrm flipH="1" flipV="1">
              <a:off x="1955800" y="3556516"/>
              <a:ext cx="403638" cy="397288"/>
            </a:xfrm>
            <a:prstGeom prst="straightConnector1">
              <a:avLst/>
            </a:prstGeom>
            <a:ln>
              <a:headEnd type="arrow"/>
              <a:tailEnd type="non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35" name="Footer Placeholder 3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EJCP 2017, June 29, Toulouse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6427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3" name="Group 122"/>
          <p:cNvGrpSpPr/>
          <p:nvPr/>
        </p:nvGrpSpPr>
        <p:grpSpPr>
          <a:xfrm>
            <a:off x="5142901" y="3029431"/>
            <a:ext cx="2895600" cy="2826266"/>
            <a:chOff x="927100" y="3086100"/>
            <a:chExt cx="2895600" cy="2826266"/>
          </a:xfrm>
        </p:grpSpPr>
        <p:sp>
          <p:nvSpPr>
            <p:cNvPr id="124" name="Oval 123"/>
            <p:cNvSpPr/>
            <p:nvPr/>
          </p:nvSpPr>
          <p:spPr>
            <a:xfrm>
              <a:off x="1384300" y="47752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Oval 124"/>
            <p:cNvSpPr/>
            <p:nvPr/>
          </p:nvSpPr>
          <p:spPr>
            <a:xfrm>
              <a:off x="1854200" y="52133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Oval 125"/>
            <p:cNvSpPr/>
            <p:nvPr/>
          </p:nvSpPr>
          <p:spPr>
            <a:xfrm>
              <a:off x="1384300" y="52133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7" name="Straight Arrow Connector 126"/>
            <p:cNvCxnSpPr/>
            <p:nvPr/>
          </p:nvCxnSpPr>
          <p:spPr>
            <a:xfrm flipV="1">
              <a:off x="1054100" y="5626100"/>
              <a:ext cx="2768600" cy="254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Arrow Connector 127"/>
            <p:cNvCxnSpPr/>
            <p:nvPr/>
          </p:nvCxnSpPr>
          <p:spPr>
            <a:xfrm flipV="1">
              <a:off x="1206500" y="3086100"/>
              <a:ext cx="0" cy="27178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9" name="Oval 128"/>
            <p:cNvSpPr/>
            <p:nvPr/>
          </p:nvSpPr>
          <p:spPr>
            <a:xfrm>
              <a:off x="1854200" y="47752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Oval 129"/>
            <p:cNvSpPr/>
            <p:nvPr/>
          </p:nvSpPr>
          <p:spPr>
            <a:xfrm>
              <a:off x="1384300" y="43370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Oval 130"/>
            <p:cNvSpPr/>
            <p:nvPr/>
          </p:nvSpPr>
          <p:spPr>
            <a:xfrm>
              <a:off x="1854200" y="43370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Oval 131"/>
            <p:cNvSpPr/>
            <p:nvPr/>
          </p:nvSpPr>
          <p:spPr>
            <a:xfrm>
              <a:off x="1384300" y="38925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Oval 132"/>
            <p:cNvSpPr/>
            <p:nvPr/>
          </p:nvSpPr>
          <p:spPr>
            <a:xfrm>
              <a:off x="1854200" y="38925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Oval 133"/>
            <p:cNvSpPr/>
            <p:nvPr/>
          </p:nvSpPr>
          <p:spPr>
            <a:xfrm>
              <a:off x="1384300" y="34544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Oval 134"/>
            <p:cNvSpPr/>
            <p:nvPr/>
          </p:nvSpPr>
          <p:spPr>
            <a:xfrm>
              <a:off x="1854200" y="34544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Oval 135"/>
            <p:cNvSpPr/>
            <p:nvPr/>
          </p:nvSpPr>
          <p:spPr>
            <a:xfrm>
              <a:off x="2324100" y="52133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Oval 136"/>
            <p:cNvSpPr/>
            <p:nvPr/>
          </p:nvSpPr>
          <p:spPr>
            <a:xfrm>
              <a:off x="2324100" y="47752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Oval 137"/>
            <p:cNvSpPr/>
            <p:nvPr/>
          </p:nvSpPr>
          <p:spPr>
            <a:xfrm>
              <a:off x="2324100" y="43370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Oval 138"/>
            <p:cNvSpPr/>
            <p:nvPr/>
          </p:nvSpPr>
          <p:spPr>
            <a:xfrm>
              <a:off x="2324100" y="38925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Oval 139"/>
            <p:cNvSpPr/>
            <p:nvPr/>
          </p:nvSpPr>
          <p:spPr>
            <a:xfrm>
              <a:off x="2324100" y="34544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Oval 140"/>
            <p:cNvSpPr/>
            <p:nvPr/>
          </p:nvSpPr>
          <p:spPr>
            <a:xfrm>
              <a:off x="2794000" y="52133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Oval 141"/>
            <p:cNvSpPr/>
            <p:nvPr/>
          </p:nvSpPr>
          <p:spPr>
            <a:xfrm>
              <a:off x="2794000" y="47752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Oval 142"/>
            <p:cNvSpPr/>
            <p:nvPr/>
          </p:nvSpPr>
          <p:spPr>
            <a:xfrm>
              <a:off x="2794000" y="43370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Oval 143"/>
            <p:cNvSpPr/>
            <p:nvPr/>
          </p:nvSpPr>
          <p:spPr>
            <a:xfrm>
              <a:off x="2794000" y="38925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Oval 144"/>
            <p:cNvSpPr/>
            <p:nvPr/>
          </p:nvSpPr>
          <p:spPr>
            <a:xfrm>
              <a:off x="2794000" y="34544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Oval 145"/>
            <p:cNvSpPr/>
            <p:nvPr/>
          </p:nvSpPr>
          <p:spPr>
            <a:xfrm>
              <a:off x="3263900" y="52133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Oval 146"/>
            <p:cNvSpPr/>
            <p:nvPr/>
          </p:nvSpPr>
          <p:spPr>
            <a:xfrm>
              <a:off x="3263900" y="47752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Oval 147"/>
            <p:cNvSpPr/>
            <p:nvPr/>
          </p:nvSpPr>
          <p:spPr>
            <a:xfrm>
              <a:off x="3263900" y="43370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Oval 148"/>
            <p:cNvSpPr/>
            <p:nvPr/>
          </p:nvSpPr>
          <p:spPr>
            <a:xfrm>
              <a:off x="3263900" y="38925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Oval 149"/>
            <p:cNvSpPr/>
            <p:nvPr/>
          </p:nvSpPr>
          <p:spPr>
            <a:xfrm>
              <a:off x="3263900" y="34544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3378200" y="5543034"/>
              <a:ext cx="25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ourier"/>
                  <a:cs typeface="Courier"/>
                </a:rPr>
                <a:t>t</a:t>
              </a:r>
              <a:endParaRPr lang="en-US" dirty="0">
                <a:latin typeface="Courier"/>
                <a:cs typeface="Courier"/>
              </a:endParaRPr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927100" y="3117334"/>
              <a:ext cx="25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latin typeface="Courier"/>
                  <a:cs typeface="Courier"/>
                </a:rPr>
                <a:t>i</a:t>
              </a:r>
              <a:endParaRPr lang="en-US" dirty="0">
                <a:latin typeface="Courier"/>
                <a:cs typeface="Courier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5594349" y="1317721"/>
            <a:ext cx="2520352" cy="5264054"/>
            <a:chOff x="5594349" y="1317721"/>
            <a:chExt cx="2520352" cy="5264054"/>
          </a:xfrm>
        </p:grpSpPr>
        <p:sp>
          <p:nvSpPr>
            <p:cNvPr id="94" name="Parallelogram 93"/>
            <p:cNvSpPr/>
            <p:nvPr/>
          </p:nvSpPr>
          <p:spPr>
            <a:xfrm rot="16200000" flipH="1" flipV="1">
              <a:off x="4975257" y="3359363"/>
              <a:ext cx="2428394" cy="1179904"/>
            </a:xfrm>
            <a:prstGeom prst="parallelogram">
              <a:avLst>
                <a:gd name="adj" fmla="val 88977"/>
              </a:avLst>
            </a:prstGeom>
            <a:solidFill>
              <a:srgbClr val="F5E9C8">
                <a:alpha val="42000"/>
              </a:srgbClr>
            </a:solidFill>
            <a:ln>
              <a:solidFill>
                <a:srgbClr val="6600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Parallelogram 105"/>
            <p:cNvSpPr/>
            <p:nvPr/>
          </p:nvSpPr>
          <p:spPr>
            <a:xfrm rot="16200000" flipH="1" flipV="1">
              <a:off x="4981606" y="4777626"/>
              <a:ext cx="2428394" cy="1179904"/>
            </a:xfrm>
            <a:prstGeom prst="parallelogram">
              <a:avLst>
                <a:gd name="adj" fmla="val 88977"/>
              </a:avLst>
            </a:prstGeom>
            <a:solidFill>
              <a:srgbClr val="F5E9C8">
                <a:alpha val="42000"/>
              </a:srgbClr>
            </a:solidFill>
            <a:ln>
              <a:solidFill>
                <a:srgbClr val="6600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Parallelogram 106"/>
            <p:cNvSpPr/>
            <p:nvPr/>
          </p:nvSpPr>
          <p:spPr>
            <a:xfrm rot="16200000" flipH="1" flipV="1">
              <a:off x="6304203" y="3232363"/>
              <a:ext cx="2428394" cy="1179904"/>
            </a:xfrm>
            <a:prstGeom prst="parallelogram">
              <a:avLst>
                <a:gd name="adj" fmla="val 88977"/>
              </a:avLst>
            </a:prstGeom>
            <a:solidFill>
              <a:srgbClr val="F5E9C8">
                <a:alpha val="42000"/>
              </a:srgbClr>
            </a:solidFill>
            <a:ln>
              <a:solidFill>
                <a:srgbClr val="6600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Parallelogram 107"/>
            <p:cNvSpPr/>
            <p:nvPr/>
          </p:nvSpPr>
          <p:spPr>
            <a:xfrm rot="16200000" flipH="1" flipV="1">
              <a:off x="6310552" y="4650626"/>
              <a:ext cx="2428394" cy="1179904"/>
            </a:xfrm>
            <a:prstGeom prst="parallelogram">
              <a:avLst>
                <a:gd name="adj" fmla="val 88977"/>
              </a:avLst>
            </a:prstGeom>
            <a:solidFill>
              <a:srgbClr val="F5E9C8">
                <a:alpha val="42000"/>
              </a:srgbClr>
            </a:solidFill>
            <a:ln>
              <a:solidFill>
                <a:srgbClr val="6600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Parallelogram 108"/>
            <p:cNvSpPr/>
            <p:nvPr/>
          </p:nvSpPr>
          <p:spPr>
            <a:xfrm rot="16200000" flipH="1" flipV="1">
              <a:off x="4970104" y="1941966"/>
              <a:ext cx="2428394" cy="1179904"/>
            </a:xfrm>
            <a:prstGeom prst="parallelogram">
              <a:avLst>
                <a:gd name="adj" fmla="val 88977"/>
              </a:avLst>
            </a:prstGeom>
            <a:solidFill>
              <a:srgbClr val="F5E9C8">
                <a:alpha val="42000"/>
              </a:srgbClr>
            </a:solidFill>
            <a:ln>
              <a:solidFill>
                <a:srgbClr val="6600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Oblique Tiling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Parallelograms</a:t>
            </a:r>
          </a:p>
          <a:p>
            <a:pPr lvl="1"/>
            <a:r>
              <a:rPr lang="en-US" dirty="0" smtClean="0"/>
              <a:t>avoid mutual dependence</a:t>
            </a:r>
          </a:p>
          <a:p>
            <a:pPr lvl="1"/>
            <a:r>
              <a:rPr lang="en-US" dirty="0" smtClean="0"/>
              <a:t>wave-front parallelism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1397031" y="3067531"/>
            <a:ext cx="2895600" cy="2826266"/>
            <a:chOff x="927100" y="3086100"/>
            <a:chExt cx="2895600" cy="2826266"/>
          </a:xfrm>
        </p:grpSpPr>
        <p:sp>
          <p:nvSpPr>
            <p:cNvPr id="6" name="Oval 5"/>
            <p:cNvSpPr/>
            <p:nvPr/>
          </p:nvSpPr>
          <p:spPr>
            <a:xfrm>
              <a:off x="1384300" y="47752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1854200" y="52133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1384300" y="52133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 flipV="1">
              <a:off x="1054100" y="5626100"/>
              <a:ext cx="2768600" cy="254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V="1">
              <a:off x="1206500" y="3086100"/>
              <a:ext cx="0" cy="27178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Oval 10"/>
            <p:cNvSpPr/>
            <p:nvPr/>
          </p:nvSpPr>
          <p:spPr>
            <a:xfrm>
              <a:off x="1854200" y="47752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1384300" y="43370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1854200" y="43370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1384300" y="38925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1854200" y="38925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1384300" y="34544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1854200" y="34544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2324100" y="52133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2324100" y="47752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2324100" y="43370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2324100" y="38925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2324100" y="34544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2794000" y="52133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2794000" y="47752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2794000" y="43370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2794000" y="38925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2794000" y="34544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3263900" y="52133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3263900" y="47752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3263900" y="43370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3263900" y="38925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3263900" y="34544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378200" y="5543034"/>
              <a:ext cx="25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ourier"/>
                  <a:cs typeface="Courier"/>
                </a:rPr>
                <a:t>t</a:t>
              </a:r>
              <a:endParaRPr lang="en-US" dirty="0">
                <a:latin typeface="Courier"/>
                <a:cs typeface="Courier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927100" y="3117334"/>
              <a:ext cx="25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latin typeface="Courier"/>
                  <a:cs typeface="Courier"/>
                </a:rPr>
                <a:t>i</a:t>
              </a:r>
              <a:endParaRPr lang="en-US" dirty="0">
                <a:latin typeface="Courier"/>
                <a:cs typeface="Courier"/>
              </a:endParaRPr>
            </a:p>
          </p:txBody>
        </p:sp>
      </p:grpSp>
      <p:sp>
        <p:nvSpPr>
          <p:cNvPr id="87" name="Slide Number Placeholder 3"/>
          <p:cNvSpPr txBox="1">
            <a:spLocks/>
          </p:cNvSpPr>
          <p:nvPr/>
        </p:nvSpPr>
        <p:spPr bwMode="auto">
          <a:xfrm>
            <a:off x="7162800" y="64770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  <p:sp>
        <p:nvSpPr>
          <p:cNvPr id="39" name="Down Arrow 38"/>
          <p:cNvSpPr/>
          <p:nvPr/>
        </p:nvSpPr>
        <p:spPr>
          <a:xfrm flipV="1">
            <a:off x="5879501" y="4089496"/>
            <a:ext cx="583601" cy="972416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Down Arrow 91"/>
          <p:cNvSpPr/>
          <p:nvPr/>
        </p:nvSpPr>
        <p:spPr>
          <a:xfrm flipV="1">
            <a:off x="5891602" y="2704164"/>
            <a:ext cx="583601" cy="972416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3" name="Down Arrow 92"/>
          <p:cNvSpPr/>
          <p:nvPr/>
        </p:nvSpPr>
        <p:spPr>
          <a:xfrm flipV="1">
            <a:off x="7264400" y="4035473"/>
            <a:ext cx="583601" cy="972416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Left Arrow 40"/>
          <p:cNvSpPr/>
          <p:nvPr/>
        </p:nvSpPr>
        <p:spPr>
          <a:xfrm flipH="1">
            <a:off x="6463102" y="4300131"/>
            <a:ext cx="737199" cy="499918"/>
          </a:xfrm>
          <a:prstGeom prst="lef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Left Arrow 96"/>
          <p:cNvSpPr/>
          <p:nvPr/>
        </p:nvSpPr>
        <p:spPr>
          <a:xfrm flipH="1">
            <a:off x="6475799" y="2968179"/>
            <a:ext cx="737199" cy="499918"/>
          </a:xfrm>
          <a:prstGeom prst="lef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Left Arrow 97"/>
          <p:cNvSpPr/>
          <p:nvPr/>
        </p:nvSpPr>
        <p:spPr>
          <a:xfrm flipH="1">
            <a:off x="6475799" y="5302696"/>
            <a:ext cx="737199" cy="499918"/>
          </a:xfrm>
          <a:prstGeom prst="lef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0" name="Straight Connector 89"/>
          <p:cNvCxnSpPr/>
          <p:nvPr/>
        </p:nvCxnSpPr>
        <p:spPr>
          <a:xfrm>
            <a:off x="5142901" y="3016731"/>
            <a:ext cx="3378799" cy="3101494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5295301" y="1858337"/>
            <a:ext cx="3378799" cy="3101494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5142901" y="4306262"/>
            <a:ext cx="3378799" cy="3101494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96" name="Group 95"/>
          <p:cNvGrpSpPr/>
          <p:nvPr/>
        </p:nvGrpSpPr>
        <p:grpSpPr>
          <a:xfrm>
            <a:off x="1955831" y="4414763"/>
            <a:ext cx="403638" cy="926584"/>
            <a:chOff x="1955800" y="3556516"/>
            <a:chExt cx="403638" cy="926584"/>
          </a:xfrm>
        </p:grpSpPr>
        <p:cxnSp>
          <p:nvCxnSpPr>
            <p:cNvPr id="99" name="Straight Arrow Connector 98"/>
            <p:cNvCxnSpPr/>
            <p:nvPr/>
          </p:nvCxnSpPr>
          <p:spPr>
            <a:xfrm flipH="1">
              <a:off x="1955800" y="4019034"/>
              <a:ext cx="368300" cy="516"/>
            </a:xfrm>
            <a:prstGeom prst="straightConnector1">
              <a:avLst/>
            </a:prstGeom>
            <a:ln>
              <a:headEnd type="arrow"/>
              <a:tailEnd type="non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00" name="Straight Arrow Connector 99"/>
            <p:cNvCxnSpPr/>
            <p:nvPr/>
          </p:nvCxnSpPr>
          <p:spPr>
            <a:xfrm flipH="1">
              <a:off x="1955800" y="4104346"/>
              <a:ext cx="403638" cy="378754"/>
            </a:xfrm>
            <a:prstGeom prst="straightConnector1">
              <a:avLst/>
            </a:prstGeom>
            <a:ln>
              <a:headEnd type="arrow"/>
              <a:tailEnd type="non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01" name="Straight Arrow Connector 100"/>
            <p:cNvCxnSpPr/>
            <p:nvPr/>
          </p:nvCxnSpPr>
          <p:spPr>
            <a:xfrm flipH="1" flipV="1">
              <a:off x="1955800" y="3556516"/>
              <a:ext cx="403638" cy="377206"/>
            </a:xfrm>
            <a:prstGeom prst="straightConnector1">
              <a:avLst/>
            </a:prstGeom>
            <a:ln>
              <a:headEnd type="arrow"/>
              <a:tailEnd type="non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102" name="Group 101"/>
          <p:cNvGrpSpPr/>
          <p:nvPr/>
        </p:nvGrpSpPr>
        <p:grpSpPr>
          <a:xfrm>
            <a:off x="1955831" y="3975065"/>
            <a:ext cx="403638" cy="926584"/>
            <a:chOff x="1955800" y="3556516"/>
            <a:chExt cx="403638" cy="926584"/>
          </a:xfrm>
        </p:grpSpPr>
        <p:cxnSp>
          <p:nvCxnSpPr>
            <p:cNvPr id="103" name="Straight Arrow Connector 102"/>
            <p:cNvCxnSpPr/>
            <p:nvPr/>
          </p:nvCxnSpPr>
          <p:spPr>
            <a:xfrm flipH="1" flipV="1">
              <a:off x="1955800" y="4019550"/>
              <a:ext cx="368300" cy="1032"/>
            </a:xfrm>
            <a:prstGeom prst="straightConnector1">
              <a:avLst/>
            </a:prstGeom>
            <a:ln>
              <a:headEnd type="arrow"/>
              <a:tailEnd type="non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04" name="Straight Arrow Connector 103"/>
            <p:cNvCxnSpPr/>
            <p:nvPr/>
          </p:nvCxnSpPr>
          <p:spPr>
            <a:xfrm flipH="1">
              <a:off x="1955800" y="4105894"/>
              <a:ext cx="403638" cy="377206"/>
            </a:xfrm>
            <a:prstGeom prst="straightConnector1">
              <a:avLst/>
            </a:prstGeom>
            <a:ln>
              <a:headEnd type="arrow"/>
              <a:tailEnd type="non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05" name="Straight Arrow Connector 104"/>
            <p:cNvCxnSpPr/>
            <p:nvPr/>
          </p:nvCxnSpPr>
          <p:spPr>
            <a:xfrm flipH="1" flipV="1">
              <a:off x="1955800" y="3556516"/>
              <a:ext cx="403638" cy="378754"/>
            </a:xfrm>
            <a:prstGeom prst="straightConnector1">
              <a:avLst/>
            </a:prstGeom>
            <a:ln>
              <a:headEnd type="arrow"/>
              <a:tailEnd type="non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110" name="Group 109"/>
          <p:cNvGrpSpPr/>
          <p:nvPr/>
        </p:nvGrpSpPr>
        <p:grpSpPr>
          <a:xfrm>
            <a:off x="1955831" y="3512031"/>
            <a:ext cx="403638" cy="926584"/>
            <a:chOff x="1955800" y="3556516"/>
            <a:chExt cx="403638" cy="926584"/>
          </a:xfrm>
        </p:grpSpPr>
        <p:cxnSp>
          <p:nvCxnSpPr>
            <p:cNvPr id="111" name="Straight Arrow Connector 110"/>
            <p:cNvCxnSpPr/>
            <p:nvPr/>
          </p:nvCxnSpPr>
          <p:spPr>
            <a:xfrm flipH="1" flipV="1">
              <a:off x="1955800" y="4019550"/>
              <a:ext cx="368300" cy="19566"/>
            </a:xfrm>
            <a:prstGeom prst="straightConnector1">
              <a:avLst/>
            </a:prstGeom>
            <a:ln>
              <a:headEnd type="arrow"/>
              <a:tailEnd type="non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12" name="Straight Arrow Connector 111"/>
            <p:cNvCxnSpPr/>
            <p:nvPr/>
          </p:nvCxnSpPr>
          <p:spPr>
            <a:xfrm flipH="1">
              <a:off x="1955800" y="4124428"/>
              <a:ext cx="403638" cy="358672"/>
            </a:xfrm>
            <a:prstGeom prst="straightConnector1">
              <a:avLst/>
            </a:prstGeom>
            <a:ln>
              <a:headEnd type="arrow"/>
              <a:tailEnd type="non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13" name="Straight Arrow Connector 112"/>
            <p:cNvCxnSpPr/>
            <p:nvPr/>
          </p:nvCxnSpPr>
          <p:spPr>
            <a:xfrm flipH="1" flipV="1">
              <a:off x="1955800" y="3556516"/>
              <a:ext cx="403638" cy="397288"/>
            </a:xfrm>
            <a:prstGeom prst="straightConnector1">
              <a:avLst/>
            </a:prstGeom>
            <a:ln>
              <a:headEnd type="arrow"/>
              <a:tailEnd type="non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35" name="Footer Placeholder 3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EJCP 2017, June 29, Toulouse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2810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3" name="Group 122"/>
          <p:cNvGrpSpPr/>
          <p:nvPr/>
        </p:nvGrpSpPr>
        <p:grpSpPr>
          <a:xfrm>
            <a:off x="5142901" y="3029431"/>
            <a:ext cx="2895600" cy="2826266"/>
            <a:chOff x="927100" y="3086100"/>
            <a:chExt cx="2895600" cy="2826266"/>
          </a:xfrm>
        </p:grpSpPr>
        <p:sp>
          <p:nvSpPr>
            <p:cNvPr id="124" name="Oval 123"/>
            <p:cNvSpPr/>
            <p:nvPr/>
          </p:nvSpPr>
          <p:spPr>
            <a:xfrm>
              <a:off x="1384300" y="47752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Oval 124"/>
            <p:cNvSpPr/>
            <p:nvPr/>
          </p:nvSpPr>
          <p:spPr>
            <a:xfrm>
              <a:off x="1854200" y="52133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Oval 125"/>
            <p:cNvSpPr/>
            <p:nvPr/>
          </p:nvSpPr>
          <p:spPr>
            <a:xfrm>
              <a:off x="1384300" y="52133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7" name="Straight Arrow Connector 126"/>
            <p:cNvCxnSpPr/>
            <p:nvPr/>
          </p:nvCxnSpPr>
          <p:spPr>
            <a:xfrm flipV="1">
              <a:off x="1054100" y="5626100"/>
              <a:ext cx="2768600" cy="254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Arrow Connector 127"/>
            <p:cNvCxnSpPr/>
            <p:nvPr/>
          </p:nvCxnSpPr>
          <p:spPr>
            <a:xfrm flipV="1">
              <a:off x="1206500" y="3086100"/>
              <a:ext cx="0" cy="27178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9" name="Oval 128"/>
            <p:cNvSpPr/>
            <p:nvPr/>
          </p:nvSpPr>
          <p:spPr>
            <a:xfrm>
              <a:off x="1854200" y="47752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Oval 129"/>
            <p:cNvSpPr/>
            <p:nvPr/>
          </p:nvSpPr>
          <p:spPr>
            <a:xfrm>
              <a:off x="1384300" y="43370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Oval 130"/>
            <p:cNvSpPr/>
            <p:nvPr/>
          </p:nvSpPr>
          <p:spPr>
            <a:xfrm>
              <a:off x="1854200" y="43370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Oval 131"/>
            <p:cNvSpPr/>
            <p:nvPr/>
          </p:nvSpPr>
          <p:spPr>
            <a:xfrm>
              <a:off x="1384300" y="38925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Oval 132"/>
            <p:cNvSpPr/>
            <p:nvPr/>
          </p:nvSpPr>
          <p:spPr>
            <a:xfrm>
              <a:off x="1854200" y="38925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Oval 133"/>
            <p:cNvSpPr/>
            <p:nvPr/>
          </p:nvSpPr>
          <p:spPr>
            <a:xfrm>
              <a:off x="1384300" y="34544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Oval 134"/>
            <p:cNvSpPr/>
            <p:nvPr/>
          </p:nvSpPr>
          <p:spPr>
            <a:xfrm>
              <a:off x="1854200" y="34544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Oval 135"/>
            <p:cNvSpPr/>
            <p:nvPr/>
          </p:nvSpPr>
          <p:spPr>
            <a:xfrm>
              <a:off x="2324100" y="52133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Oval 136"/>
            <p:cNvSpPr/>
            <p:nvPr/>
          </p:nvSpPr>
          <p:spPr>
            <a:xfrm>
              <a:off x="2324100" y="47752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Oval 137"/>
            <p:cNvSpPr/>
            <p:nvPr/>
          </p:nvSpPr>
          <p:spPr>
            <a:xfrm>
              <a:off x="2324100" y="43370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Oval 138"/>
            <p:cNvSpPr/>
            <p:nvPr/>
          </p:nvSpPr>
          <p:spPr>
            <a:xfrm>
              <a:off x="2324100" y="38925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Oval 139"/>
            <p:cNvSpPr/>
            <p:nvPr/>
          </p:nvSpPr>
          <p:spPr>
            <a:xfrm>
              <a:off x="2324100" y="34544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Oval 140"/>
            <p:cNvSpPr/>
            <p:nvPr/>
          </p:nvSpPr>
          <p:spPr>
            <a:xfrm>
              <a:off x="2794000" y="52133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Oval 141"/>
            <p:cNvSpPr/>
            <p:nvPr/>
          </p:nvSpPr>
          <p:spPr>
            <a:xfrm>
              <a:off x="2794000" y="47752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Oval 142"/>
            <p:cNvSpPr/>
            <p:nvPr/>
          </p:nvSpPr>
          <p:spPr>
            <a:xfrm>
              <a:off x="2794000" y="43370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Oval 143"/>
            <p:cNvSpPr/>
            <p:nvPr/>
          </p:nvSpPr>
          <p:spPr>
            <a:xfrm>
              <a:off x="2794000" y="38925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Oval 144"/>
            <p:cNvSpPr/>
            <p:nvPr/>
          </p:nvSpPr>
          <p:spPr>
            <a:xfrm>
              <a:off x="2794000" y="34544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Oval 145"/>
            <p:cNvSpPr/>
            <p:nvPr/>
          </p:nvSpPr>
          <p:spPr>
            <a:xfrm>
              <a:off x="3263900" y="52133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Oval 146"/>
            <p:cNvSpPr/>
            <p:nvPr/>
          </p:nvSpPr>
          <p:spPr>
            <a:xfrm>
              <a:off x="3263900" y="47752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Oval 147"/>
            <p:cNvSpPr/>
            <p:nvPr/>
          </p:nvSpPr>
          <p:spPr>
            <a:xfrm>
              <a:off x="3263900" y="43370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Oval 148"/>
            <p:cNvSpPr/>
            <p:nvPr/>
          </p:nvSpPr>
          <p:spPr>
            <a:xfrm>
              <a:off x="3263900" y="38925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Oval 149"/>
            <p:cNvSpPr/>
            <p:nvPr/>
          </p:nvSpPr>
          <p:spPr>
            <a:xfrm>
              <a:off x="3263900" y="34544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3378200" y="5543034"/>
              <a:ext cx="25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ourier"/>
                  <a:cs typeface="Courier"/>
                </a:rPr>
                <a:t>t</a:t>
              </a:r>
              <a:endParaRPr lang="en-US" dirty="0">
                <a:latin typeface="Courier"/>
                <a:cs typeface="Courier"/>
              </a:endParaRPr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927100" y="3117334"/>
              <a:ext cx="25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latin typeface="Courier"/>
                  <a:cs typeface="Courier"/>
                </a:rPr>
                <a:t>i</a:t>
              </a:r>
              <a:endParaRPr lang="en-US" dirty="0">
                <a:latin typeface="Courier"/>
                <a:cs typeface="Courier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Overlapped Tiling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Pros:</a:t>
            </a:r>
          </a:p>
          <a:p>
            <a:pPr lvl="1"/>
            <a:r>
              <a:rPr lang="en-US" dirty="0" smtClean="0"/>
              <a:t>Less frequent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communication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59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1397031" y="3067531"/>
            <a:ext cx="2895600" cy="2826266"/>
            <a:chOff x="927100" y="3086100"/>
            <a:chExt cx="2895600" cy="2826266"/>
          </a:xfrm>
        </p:grpSpPr>
        <p:sp>
          <p:nvSpPr>
            <p:cNvPr id="6" name="Oval 5"/>
            <p:cNvSpPr/>
            <p:nvPr/>
          </p:nvSpPr>
          <p:spPr>
            <a:xfrm>
              <a:off x="1384300" y="47752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1854200" y="52133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1384300" y="52133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 flipV="1">
              <a:off x="1054100" y="5626100"/>
              <a:ext cx="2768600" cy="254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V="1">
              <a:off x="1206500" y="3086100"/>
              <a:ext cx="0" cy="27178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Oval 10"/>
            <p:cNvSpPr/>
            <p:nvPr/>
          </p:nvSpPr>
          <p:spPr>
            <a:xfrm>
              <a:off x="1854200" y="47752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1384300" y="43370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1854200" y="43370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1384300" y="38925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1854200" y="38925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1384300" y="34544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1854200" y="34544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2324100" y="52133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2324100" y="47752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2324100" y="43370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2324100" y="38925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2324100" y="34544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2794000" y="52133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2794000" y="47752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2794000" y="43370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2794000" y="38925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2794000" y="34544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3263900" y="52133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3263900" y="47752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3263900" y="43370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3263900" y="389255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3263900" y="34544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378200" y="5543034"/>
              <a:ext cx="25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ourier"/>
                  <a:cs typeface="Courier"/>
                </a:rPr>
                <a:t>t</a:t>
              </a:r>
              <a:endParaRPr lang="en-US" dirty="0">
                <a:latin typeface="Courier"/>
                <a:cs typeface="Courier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927100" y="3117334"/>
              <a:ext cx="25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latin typeface="Courier"/>
                  <a:cs typeface="Courier"/>
                </a:rPr>
                <a:t>i</a:t>
              </a:r>
              <a:endParaRPr lang="en-US" dirty="0">
                <a:latin typeface="Courier"/>
                <a:cs typeface="Courier"/>
              </a:endParaRPr>
            </a:p>
          </p:txBody>
        </p:sp>
      </p:grpSp>
      <p:sp>
        <p:nvSpPr>
          <p:cNvPr id="87" name="Slide Number Placeholder 3"/>
          <p:cNvSpPr txBox="1">
            <a:spLocks/>
          </p:cNvSpPr>
          <p:nvPr/>
        </p:nvSpPr>
        <p:spPr bwMode="auto">
          <a:xfrm>
            <a:off x="7162800" y="64770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59</a:t>
            </a:fld>
            <a:endParaRPr lang="en-US"/>
          </a:p>
        </p:txBody>
      </p:sp>
      <p:sp>
        <p:nvSpPr>
          <p:cNvPr id="36" name="Trapezoid 35"/>
          <p:cNvSpPr/>
          <p:nvPr/>
        </p:nvSpPr>
        <p:spPr>
          <a:xfrm rot="5400000">
            <a:off x="4634620" y="4203419"/>
            <a:ext cx="3111496" cy="1207065"/>
          </a:xfrm>
          <a:prstGeom prst="trapezoid">
            <a:avLst>
              <a:gd name="adj" fmla="val 83483"/>
            </a:avLst>
          </a:prstGeom>
          <a:solidFill>
            <a:srgbClr val="F5E9C8">
              <a:alpha val="42000"/>
            </a:srgbClr>
          </a:solidFill>
          <a:ln>
            <a:solidFill>
              <a:srgbClr val="66006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Trapezoid 90"/>
          <p:cNvSpPr/>
          <p:nvPr/>
        </p:nvSpPr>
        <p:spPr>
          <a:xfrm rot="5400000">
            <a:off x="4621886" y="2959301"/>
            <a:ext cx="3111496" cy="1207065"/>
          </a:xfrm>
          <a:prstGeom prst="trapezoid">
            <a:avLst>
              <a:gd name="adj" fmla="val 83483"/>
            </a:avLst>
          </a:prstGeom>
          <a:solidFill>
            <a:srgbClr val="F5E9C8">
              <a:alpha val="42000"/>
            </a:srgbClr>
          </a:solidFill>
          <a:ln>
            <a:solidFill>
              <a:srgbClr val="66006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5" name="Trapezoid 94"/>
          <p:cNvSpPr/>
          <p:nvPr/>
        </p:nvSpPr>
        <p:spPr>
          <a:xfrm rot="5400000">
            <a:off x="6050986" y="4203420"/>
            <a:ext cx="3111496" cy="1207065"/>
          </a:xfrm>
          <a:prstGeom prst="trapezoid">
            <a:avLst>
              <a:gd name="adj" fmla="val 83483"/>
            </a:avLst>
          </a:prstGeom>
          <a:solidFill>
            <a:srgbClr val="F5E9C8">
              <a:alpha val="42000"/>
            </a:srgbClr>
          </a:solidFill>
          <a:ln>
            <a:solidFill>
              <a:srgbClr val="66006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Trapezoid 95"/>
          <p:cNvSpPr/>
          <p:nvPr/>
        </p:nvSpPr>
        <p:spPr>
          <a:xfrm rot="5400000">
            <a:off x="6038252" y="2959302"/>
            <a:ext cx="3111496" cy="1207065"/>
          </a:xfrm>
          <a:prstGeom prst="trapezoid">
            <a:avLst>
              <a:gd name="adj" fmla="val 83483"/>
            </a:avLst>
          </a:prstGeom>
          <a:solidFill>
            <a:srgbClr val="F5E9C8">
              <a:alpha val="42000"/>
            </a:srgbClr>
          </a:solidFill>
          <a:ln>
            <a:solidFill>
              <a:srgbClr val="66006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9" name="Straight Connector 98"/>
          <p:cNvCxnSpPr/>
          <p:nvPr/>
        </p:nvCxnSpPr>
        <p:spPr>
          <a:xfrm>
            <a:off x="6196701" y="1863655"/>
            <a:ext cx="0" cy="4562546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7606701" y="1953036"/>
            <a:ext cx="0" cy="4562546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84" name="Group 83"/>
          <p:cNvGrpSpPr/>
          <p:nvPr/>
        </p:nvGrpSpPr>
        <p:grpSpPr>
          <a:xfrm>
            <a:off x="1955831" y="4414763"/>
            <a:ext cx="403638" cy="926584"/>
            <a:chOff x="1955800" y="3556516"/>
            <a:chExt cx="403638" cy="926584"/>
          </a:xfrm>
        </p:grpSpPr>
        <p:cxnSp>
          <p:nvCxnSpPr>
            <p:cNvPr id="85" name="Straight Arrow Connector 84"/>
            <p:cNvCxnSpPr/>
            <p:nvPr/>
          </p:nvCxnSpPr>
          <p:spPr>
            <a:xfrm flipH="1">
              <a:off x="1955800" y="4019034"/>
              <a:ext cx="368300" cy="516"/>
            </a:xfrm>
            <a:prstGeom prst="straightConnector1">
              <a:avLst/>
            </a:prstGeom>
            <a:ln>
              <a:headEnd type="arrow"/>
              <a:tailEnd type="non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86" name="Straight Arrow Connector 85"/>
            <p:cNvCxnSpPr/>
            <p:nvPr/>
          </p:nvCxnSpPr>
          <p:spPr>
            <a:xfrm flipH="1">
              <a:off x="1955800" y="4104346"/>
              <a:ext cx="403638" cy="378754"/>
            </a:xfrm>
            <a:prstGeom prst="straightConnector1">
              <a:avLst/>
            </a:prstGeom>
            <a:ln>
              <a:headEnd type="arrow"/>
              <a:tailEnd type="non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88" name="Straight Arrow Connector 87"/>
            <p:cNvCxnSpPr/>
            <p:nvPr/>
          </p:nvCxnSpPr>
          <p:spPr>
            <a:xfrm flipH="1" flipV="1">
              <a:off x="1955800" y="3556516"/>
              <a:ext cx="403638" cy="377206"/>
            </a:xfrm>
            <a:prstGeom prst="straightConnector1">
              <a:avLst/>
            </a:prstGeom>
            <a:ln>
              <a:headEnd type="arrow"/>
              <a:tailEnd type="non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89" name="Group 88"/>
          <p:cNvGrpSpPr/>
          <p:nvPr/>
        </p:nvGrpSpPr>
        <p:grpSpPr>
          <a:xfrm>
            <a:off x="1955831" y="3975065"/>
            <a:ext cx="403638" cy="926584"/>
            <a:chOff x="1955800" y="3556516"/>
            <a:chExt cx="403638" cy="926584"/>
          </a:xfrm>
        </p:grpSpPr>
        <p:cxnSp>
          <p:nvCxnSpPr>
            <p:cNvPr id="90" name="Straight Arrow Connector 89"/>
            <p:cNvCxnSpPr/>
            <p:nvPr/>
          </p:nvCxnSpPr>
          <p:spPr>
            <a:xfrm flipH="1" flipV="1">
              <a:off x="1955800" y="4019550"/>
              <a:ext cx="368300" cy="1032"/>
            </a:xfrm>
            <a:prstGeom prst="straightConnector1">
              <a:avLst/>
            </a:prstGeom>
            <a:ln>
              <a:headEnd type="arrow"/>
              <a:tailEnd type="non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92" name="Straight Arrow Connector 91"/>
            <p:cNvCxnSpPr/>
            <p:nvPr/>
          </p:nvCxnSpPr>
          <p:spPr>
            <a:xfrm flipH="1">
              <a:off x="1955800" y="4105894"/>
              <a:ext cx="403638" cy="377206"/>
            </a:xfrm>
            <a:prstGeom prst="straightConnector1">
              <a:avLst/>
            </a:prstGeom>
            <a:ln>
              <a:headEnd type="arrow"/>
              <a:tailEnd type="non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93" name="Straight Arrow Connector 92"/>
            <p:cNvCxnSpPr/>
            <p:nvPr/>
          </p:nvCxnSpPr>
          <p:spPr>
            <a:xfrm flipH="1" flipV="1">
              <a:off x="1955800" y="3556516"/>
              <a:ext cx="403638" cy="378754"/>
            </a:xfrm>
            <a:prstGeom prst="straightConnector1">
              <a:avLst/>
            </a:prstGeom>
            <a:ln>
              <a:headEnd type="arrow"/>
              <a:tailEnd type="non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94" name="Group 93"/>
          <p:cNvGrpSpPr/>
          <p:nvPr/>
        </p:nvGrpSpPr>
        <p:grpSpPr>
          <a:xfrm>
            <a:off x="1955831" y="3512031"/>
            <a:ext cx="403638" cy="926584"/>
            <a:chOff x="1955800" y="3556516"/>
            <a:chExt cx="403638" cy="926584"/>
          </a:xfrm>
        </p:grpSpPr>
        <p:cxnSp>
          <p:nvCxnSpPr>
            <p:cNvPr id="97" name="Straight Arrow Connector 96"/>
            <p:cNvCxnSpPr/>
            <p:nvPr/>
          </p:nvCxnSpPr>
          <p:spPr>
            <a:xfrm flipH="1" flipV="1">
              <a:off x="1955800" y="4019550"/>
              <a:ext cx="368300" cy="19566"/>
            </a:xfrm>
            <a:prstGeom prst="straightConnector1">
              <a:avLst/>
            </a:prstGeom>
            <a:ln>
              <a:headEnd type="arrow"/>
              <a:tailEnd type="non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98" name="Straight Arrow Connector 97"/>
            <p:cNvCxnSpPr/>
            <p:nvPr/>
          </p:nvCxnSpPr>
          <p:spPr>
            <a:xfrm flipH="1">
              <a:off x="1955800" y="4124428"/>
              <a:ext cx="403638" cy="358672"/>
            </a:xfrm>
            <a:prstGeom prst="straightConnector1">
              <a:avLst/>
            </a:prstGeom>
            <a:ln>
              <a:headEnd type="arrow"/>
              <a:tailEnd type="non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01" name="Straight Arrow Connector 100"/>
            <p:cNvCxnSpPr/>
            <p:nvPr/>
          </p:nvCxnSpPr>
          <p:spPr>
            <a:xfrm flipH="1" flipV="1">
              <a:off x="1955800" y="3556516"/>
              <a:ext cx="403638" cy="397288"/>
            </a:xfrm>
            <a:prstGeom prst="straightConnector1">
              <a:avLst/>
            </a:prstGeom>
            <a:ln>
              <a:headEnd type="arrow"/>
              <a:tailEnd type="non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35" name="Footer Placeholder 3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EJCP 2017, June 29, Toulouse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7920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it Faster?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Hardware Prefetching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56676" y="2349500"/>
            <a:ext cx="5448502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dirty="0" smtClean="0">
                <a:latin typeface="Courier"/>
                <a:cs typeface="Courier"/>
              </a:rPr>
              <a:t>for </a:t>
            </a:r>
            <a:r>
              <a:rPr lang="da-DK" dirty="0">
                <a:latin typeface="Courier"/>
                <a:cs typeface="Courier"/>
              </a:rPr>
              <a:t>(</a:t>
            </a:r>
            <a:r>
              <a:rPr lang="da-DK" dirty="0" smtClean="0">
                <a:latin typeface="Courier"/>
                <a:cs typeface="Courier"/>
              </a:rPr>
              <a:t>i=0</a:t>
            </a:r>
            <a:r>
              <a:rPr lang="da-DK" dirty="0">
                <a:latin typeface="Courier"/>
                <a:cs typeface="Courier"/>
              </a:rPr>
              <a:t>; </a:t>
            </a:r>
            <a:r>
              <a:rPr lang="da-DK" dirty="0" smtClean="0">
                <a:latin typeface="Courier"/>
                <a:cs typeface="Courier"/>
              </a:rPr>
              <a:t>i&lt;N; </a:t>
            </a:r>
            <a:r>
              <a:rPr lang="da-DK" dirty="0">
                <a:latin typeface="Courier"/>
                <a:cs typeface="Courier"/>
              </a:rPr>
              <a:t>i++</a:t>
            </a:r>
            <a:r>
              <a:rPr lang="da-DK" dirty="0" smtClean="0">
                <a:latin typeface="Courier"/>
                <a:cs typeface="Courier"/>
              </a:rPr>
              <a:t>)</a:t>
            </a:r>
            <a:endParaRPr lang="da-DK" dirty="0">
              <a:latin typeface="Courier"/>
              <a:cs typeface="Courier"/>
            </a:endParaRPr>
          </a:p>
          <a:p>
            <a:r>
              <a:rPr lang="da-DK" dirty="0" smtClean="0">
                <a:latin typeface="Courier"/>
                <a:cs typeface="Courier"/>
              </a:rPr>
              <a:t>   for </a:t>
            </a:r>
            <a:r>
              <a:rPr lang="da-DK" dirty="0">
                <a:latin typeface="Courier"/>
                <a:cs typeface="Courier"/>
              </a:rPr>
              <a:t>(</a:t>
            </a:r>
            <a:r>
              <a:rPr lang="da-DK" b="1" dirty="0" smtClean="0">
                <a:latin typeface="Courier"/>
                <a:cs typeface="Courier"/>
              </a:rPr>
              <a:t>j=0</a:t>
            </a:r>
            <a:r>
              <a:rPr lang="da-DK" dirty="0">
                <a:latin typeface="Courier"/>
                <a:cs typeface="Courier"/>
              </a:rPr>
              <a:t>; </a:t>
            </a:r>
            <a:r>
              <a:rPr lang="da-DK" dirty="0" smtClean="0">
                <a:latin typeface="Courier"/>
                <a:cs typeface="Courier"/>
              </a:rPr>
              <a:t>j&lt;N; </a:t>
            </a:r>
            <a:r>
              <a:rPr lang="da-DK" dirty="0" err="1">
                <a:latin typeface="Courier"/>
                <a:cs typeface="Courier"/>
              </a:rPr>
              <a:t>j++</a:t>
            </a:r>
            <a:r>
              <a:rPr lang="da-DK" dirty="0">
                <a:latin typeface="Courier"/>
                <a:cs typeface="Courier"/>
              </a:rPr>
              <a:t>)</a:t>
            </a:r>
          </a:p>
          <a:p>
            <a:r>
              <a:rPr lang="en-US" dirty="0" smtClean="0">
                <a:latin typeface="Courier"/>
                <a:cs typeface="Courier"/>
              </a:rPr>
              <a:t>    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for 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b="1" dirty="0" smtClean="0">
                <a:latin typeface="Courier"/>
                <a:cs typeface="Courier"/>
              </a:rPr>
              <a:t>k=0</a:t>
            </a:r>
            <a:r>
              <a:rPr lang="en-US" dirty="0">
                <a:latin typeface="Courier"/>
                <a:cs typeface="Courier"/>
              </a:rPr>
              <a:t>; </a:t>
            </a:r>
            <a:r>
              <a:rPr lang="en-US" dirty="0" smtClean="0">
                <a:latin typeface="Courier"/>
                <a:cs typeface="Courier"/>
              </a:rPr>
              <a:t>k&lt;N; </a:t>
            </a:r>
            <a:r>
              <a:rPr lang="en-US" dirty="0">
                <a:latin typeface="Courier"/>
                <a:cs typeface="Courier"/>
              </a:rPr>
              <a:t>k++</a:t>
            </a:r>
            <a:r>
              <a:rPr lang="en-US" dirty="0" smtClean="0">
                <a:latin typeface="Courier"/>
                <a:cs typeface="Courier"/>
              </a:rPr>
              <a:t>)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     C</a:t>
            </a:r>
            <a:r>
              <a:rPr lang="en-US" dirty="0">
                <a:latin typeface="Courier"/>
                <a:cs typeface="Courier"/>
              </a:rPr>
              <a:t>[</a:t>
            </a: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>
                <a:latin typeface="Courier"/>
                <a:cs typeface="Courier"/>
              </a:rPr>
              <a:t>][j] += </a:t>
            </a:r>
            <a:r>
              <a:rPr lang="en-US" dirty="0" smtClean="0">
                <a:latin typeface="Courier"/>
                <a:cs typeface="Courier"/>
              </a:rPr>
              <a:t>A</a:t>
            </a:r>
            <a:r>
              <a:rPr lang="en-US" dirty="0">
                <a:latin typeface="Courier"/>
                <a:cs typeface="Courier"/>
              </a:rPr>
              <a:t>[</a:t>
            </a: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>
                <a:latin typeface="Courier"/>
                <a:cs typeface="Courier"/>
              </a:rPr>
              <a:t>][k] * B[k][j]</a:t>
            </a:r>
            <a:r>
              <a:rPr lang="en-US" dirty="0" smtClean="0">
                <a:latin typeface="Courier"/>
                <a:cs typeface="Courier"/>
              </a:rPr>
              <a:t>;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56676" y="4381500"/>
            <a:ext cx="5448502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a-DK" dirty="0" smtClean="0">
                <a:latin typeface="Courier"/>
                <a:cs typeface="Courier"/>
              </a:rPr>
              <a:t>for </a:t>
            </a:r>
            <a:r>
              <a:rPr lang="da-DK" dirty="0">
                <a:latin typeface="Courier"/>
                <a:cs typeface="Courier"/>
              </a:rPr>
              <a:t>(</a:t>
            </a:r>
            <a:r>
              <a:rPr lang="da-DK" dirty="0" smtClean="0">
                <a:latin typeface="Courier"/>
                <a:cs typeface="Courier"/>
              </a:rPr>
              <a:t>i=0</a:t>
            </a:r>
            <a:r>
              <a:rPr lang="da-DK" dirty="0">
                <a:latin typeface="Courier"/>
                <a:cs typeface="Courier"/>
              </a:rPr>
              <a:t>; </a:t>
            </a:r>
            <a:r>
              <a:rPr lang="da-DK" dirty="0" smtClean="0">
                <a:latin typeface="Courier"/>
                <a:cs typeface="Courier"/>
              </a:rPr>
              <a:t>i&lt;N; </a:t>
            </a:r>
            <a:r>
              <a:rPr lang="da-DK" dirty="0">
                <a:latin typeface="Courier"/>
                <a:cs typeface="Courier"/>
              </a:rPr>
              <a:t>i++</a:t>
            </a:r>
            <a:r>
              <a:rPr lang="da-DK" dirty="0" smtClean="0">
                <a:latin typeface="Courier"/>
                <a:cs typeface="Courier"/>
              </a:rPr>
              <a:t>)</a:t>
            </a:r>
            <a:endParaRPr lang="da-DK" dirty="0">
              <a:latin typeface="Courier"/>
              <a:cs typeface="Courier"/>
            </a:endParaRPr>
          </a:p>
          <a:p>
            <a:r>
              <a:rPr lang="da-DK" dirty="0" smtClean="0">
                <a:latin typeface="Courier"/>
                <a:cs typeface="Courier"/>
              </a:rPr>
              <a:t>   </a:t>
            </a:r>
            <a:r>
              <a:rPr lang="en-US" dirty="0">
                <a:latin typeface="Courier"/>
                <a:cs typeface="Courier"/>
              </a:rPr>
              <a:t>for (</a:t>
            </a:r>
            <a:r>
              <a:rPr lang="en-US" b="1" dirty="0">
                <a:latin typeface="Courier"/>
                <a:cs typeface="Courier"/>
              </a:rPr>
              <a:t>k=0</a:t>
            </a:r>
            <a:r>
              <a:rPr lang="en-US" dirty="0">
                <a:latin typeface="Courier"/>
                <a:cs typeface="Courier"/>
              </a:rPr>
              <a:t>; k&lt;N; k++)</a:t>
            </a:r>
          </a:p>
          <a:p>
            <a:r>
              <a:rPr lang="da-DK" dirty="0" smtClean="0">
                <a:latin typeface="Courier"/>
                <a:cs typeface="Courier"/>
              </a:rPr>
              <a:t>      for </a:t>
            </a:r>
            <a:r>
              <a:rPr lang="da-DK" dirty="0">
                <a:latin typeface="Courier"/>
                <a:cs typeface="Courier"/>
              </a:rPr>
              <a:t>(</a:t>
            </a:r>
            <a:r>
              <a:rPr lang="da-DK" b="1" dirty="0" smtClean="0">
                <a:latin typeface="Courier"/>
                <a:cs typeface="Courier"/>
              </a:rPr>
              <a:t>j=0</a:t>
            </a:r>
            <a:r>
              <a:rPr lang="da-DK" dirty="0">
                <a:latin typeface="Courier"/>
                <a:cs typeface="Courier"/>
              </a:rPr>
              <a:t>; </a:t>
            </a:r>
            <a:r>
              <a:rPr lang="da-DK" dirty="0" smtClean="0">
                <a:latin typeface="Courier"/>
                <a:cs typeface="Courier"/>
              </a:rPr>
              <a:t>j&lt;N; </a:t>
            </a:r>
            <a:r>
              <a:rPr lang="da-DK" dirty="0" err="1">
                <a:latin typeface="Courier"/>
                <a:cs typeface="Courier"/>
              </a:rPr>
              <a:t>j++</a:t>
            </a:r>
            <a:r>
              <a:rPr lang="da-DK" dirty="0">
                <a:latin typeface="Courier"/>
                <a:cs typeface="Courier"/>
              </a:rPr>
              <a:t>)</a:t>
            </a:r>
          </a:p>
          <a:p>
            <a:r>
              <a:rPr lang="en-US" dirty="0" smtClean="0">
                <a:latin typeface="Courier"/>
                <a:cs typeface="Courier"/>
              </a:rPr>
              <a:t>         C</a:t>
            </a:r>
            <a:r>
              <a:rPr lang="en-US" dirty="0">
                <a:latin typeface="Courier"/>
                <a:cs typeface="Courier"/>
              </a:rPr>
              <a:t>[</a:t>
            </a: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>
                <a:latin typeface="Courier"/>
                <a:cs typeface="Courier"/>
              </a:rPr>
              <a:t>][j] += </a:t>
            </a:r>
            <a:r>
              <a:rPr lang="en-US" dirty="0" smtClean="0">
                <a:latin typeface="Courier"/>
                <a:cs typeface="Courier"/>
              </a:rPr>
              <a:t>A</a:t>
            </a:r>
            <a:r>
              <a:rPr lang="en-US" dirty="0">
                <a:latin typeface="Courier"/>
                <a:cs typeface="Courier"/>
              </a:rPr>
              <a:t>[</a:t>
            </a: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>
                <a:latin typeface="Courier"/>
                <a:cs typeface="Courier"/>
              </a:rPr>
              <a:t>][k] * B[k][j]</a:t>
            </a:r>
            <a:r>
              <a:rPr lang="en-US" dirty="0" smtClean="0">
                <a:latin typeface="Courier"/>
                <a:cs typeface="Courier"/>
              </a:rPr>
              <a:t>;</a:t>
            </a:r>
            <a:endParaRPr lang="en-US" dirty="0">
              <a:latin typeface="Courier"/>
              <a:cs typeface="Courier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5689600" y="3771900"/>
            <a:ext cx="431800" cy="0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343400" y="3771900"/>
            <a:ext cx="444500" cy="0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832100" y="3784600"/>
            <a:ext cx="444500" cy="0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343400" y="5829300"/>
            <a:ext cx="444500" cy="0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832100" y="5842000"/>
            <a:ext cx="444500" cy="0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676900" y="5842000"/>
            <a:ext cx="444500" cy="0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387600" y="3932872"/>
            <a:ext cx="1287532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unchanged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051300" y="3932872"/>
            <a:ext cx="980114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next col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452432" y="3934936"/>
            <a:ext cx="10567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next row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922354" y="5997059"/>
            <a:ext cx="1287532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unchanged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554646" y="5997059"/>
            <a:ext cx="980114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next col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452432" y="5997059"/>
            <a:ext cx="980114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next col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EJCP 2017, June 29, Toulouse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797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2" grpId="0" animBg="1"/>
      <p:bldP spid="23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Hierarchical Tiling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Target multiple levels of cache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EJCP 2017, June 29, Toulouse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60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384331" y="5277331"/>
            <a:ext cx="241300" cy="2413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854231" y="5715481"/>
            <a:ext cx="241300" cy="2413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384331" y="5715481"/>
            <a:ext cx="241300" cy="2413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1054131" y="6128231"/>
            <a:ext cx="2768600" cy="25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1206531" y="3588231"/>
            <a:ext cx="0" cy="2717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1854231" y="5277331"/>
            <a:ext cx="241300" cy="2413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384331" y="4839181"/>
            <a:ext cx="241300" cy="2413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854231" y="4839181"/>
            <a:ext cx="241300" cy="2413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384331" y="4394681"/>
            <a:ext cx="241300" cy="2413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1854231" y="4394681"/>
            <a:ext cx="241300" cy="2413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384331" y="3956531"/>
            <a:ext cx="241300" cy="2413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1854231" y="3956531"/>
            <a:ext cx="241300" cy="2413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324131" y="5715481"/>
            <a:ext cx="241300" cy="2413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2324131" y="5277331"/>
            <a:ext cx="241300" cy="2413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324131" y="4839181"/>
            <a:ext cx="241300" cy="2413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324131" y="4394681"/>
            <a:ext cx="241300" cy="2413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324131" y="3956531"/>
            <a:ext cx="241300" cy="2413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794031" y="5715481"/>
            <a:ext cx="241300" cy="2413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794031" y="5277331"/>
            <a:ext cx="241300" cy="2413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794031" y="4839181"/>
            <a:ext cx="241300" cy="2413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794031" y="4394681"/>
            <a:ext cx="241300" cy="2413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794031" y="3956531"/>
            <a:ext cx="241300" cy="2413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3263931" y="5715481"/>
            <a:ext cx="241300" cy="2413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3263931" y="5277331"/>
            <a:ext cx="241300" cy="2413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3263931" y="4839181"/>
            <a:ext cx="241300" cy="2413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263931" y="4394681"/>
            <a:ext cx="241300" cy="2413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3263931" y="3956531"/>
            <a:ext cx="241300" cy="2413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3378231" y="6045165"/>
            <a:ext cx="25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t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927131" y="3619465"/>
            <a:ext cx="25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urier"/>
                <a:cs typeface="Courier"/>
              </a:rPr>
              <a:t>i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3733800" y="5285194"/>
            <a:ext cx="241300" cy="2413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4203700" y="5723344"/>
            <a:ext cx="241300" cy="2413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733800" y="5723344"/>
            <a:ext cx="241300" cy="2413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4203700" y="5285194"/>
            <a:ext cx="241300" cy="2413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3733800" y="4847044"/>
            <a:ext cx="241300" cy="2413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203700" y="4847044"/>
            <a:ext cx="241300" cy="2413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3733800" y="4402544"/>
            <a:ext cx="241300" cy="2413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4203700" y="4402544"/>
            <a:ext cx="241300" cy="2413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3733800" y="3964394"/>
            <a:ext cx="241300" cy="2413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4203700" y="3964394"/>
            <a:ext cx="241300" cy="2413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4673600" y="5723344"/>
            <a:ext cx="241300" cy="2413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4673600" y="5285194"/>
            <a:ext cx="241300" cy="2413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4673600" y="4847044"/>
            <a:ext cx="241300" cy="2413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4673600" y="4402544"/>
            <a:ext cx="241300" cy="2413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4673600" y="3964394"/>
            <a:ext cx="241300" cy="2413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1384331" y="3071887"/>
            <a:ext cx="241300" cy="2413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1854231" y="3510037"/>
            <a:ext cx="241300" cy="2413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1384331" y="3510037"/>
            <a:ext cx="241300" cy="2413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1854231" y="3071887"/>
            <a:ext cx="241300" cy="2413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1384331" y="2633737"/>
            <a:ext cx="241300" cy="2413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1854231" y="2633737"/>
            <a:ext cx="241300" cy="2413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2324131" y="3510037"/>
            <a:ext cx="241300" cy="2413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2324131" y="3071887"/>
            <a:ext cx="241300" cy="2413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2324131" y="2633737"/>
            <a:ext cx="241300" cy="2413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2794031" y="3510037"/>
            <a:ext cx="241300" cy="2413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2794031" y="3071887"/>
            <a:ext cx="241300" cy="2413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2794031" y="2633737"/>
            <a:ext cx="241300" cy="2413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3263931" y="3510037"/>
            <a:ext cx="241300" cy="2413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3263931" y="3071887"/>
            <a:ext cx="241300" cy="2413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3263931" y="2633737"/>
            <a:ext cx="241300" cy="2413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3733800" y="3079750"/>
            <a:ext cx="241300" cy="2413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4203700" y="3517900"/>
            <a:ext cx="241300" cy="2413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3733800" y="3517900"/>
            <a:ext cx="241300" cy="2413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4203700" y="3079750"/>
            <a:ext cx="241300" cy="2413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3733800" y="2641600"/>
            <a:ext cx="241300" cy="2413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4203700" y="2641600"/>
            <a:ext cx="241300" cy="2413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4673600" y="3517900"/>
            <a:ext cx="241300" cy="2413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4673600" y="3079750"/>
            <a:ext cx="241300" cy="2413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4673600" y="2641600"/>
            <a:ext cx="241300" cy="2413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ounded Rectangle 110"/>
          <p:cNvSpPr/>
          <p:nvPr/>
        </p:nvSpPr>
        <p:spPr>
          <a:xfrm>
            <a:off x="1284709" y="5168900"/>
            <a:ext cx="925092" cy="902180"/>
          </a:xfrm>
          <a:prstGeom prst="roundRect">
            <a:avLst>
              <a:gd name="adj" fmla="val 13460"/>
            </a:avLst>
          </a:prstGeom>
          <a:solidFill>
            <a:srgbClr val="F5E9C8">
              <a:alpha val="42000"/>
            </a:srgbClr>
          </a:solidFill>
          <a:ln>
            <a:solidFill>
              <a:srgbClr val="660066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2" name="Rounded Rectangle 111"/>
          <p:cNvSpPr/>
          <p:nvPr/>
        </p:nvSpPr>
        <p:spPr>
          <a:xfrm>
            <a:off x="2222532" y="5168900"/>
            <a:ext cx="925092" cy="902180"/>
          </a:xfrm>
          <a:prstGeom prst="roundRect">
            <a:avLst>
              <a:gd name="adj" fmla="val 13460"/>
            </a:avLst>
          </a:prstGeom>
          <a:solidFill>
            <a:srgbClr val="F5E9C8">
              <a:alpha val="42000"/>
            </a:srgbClr>
          </a:solidFill>
          <a:ln>
            <a:solidFill>
              <a:srgbClr val="660066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3" name="Rounded Rectangle 112"/>
          <p:cNvSpPr/>
          <p:nvPr/>
        </p:nvSpPr>
        <p:spPr>
          <a:xfrm>
            <a:off x="1284709" y="4266720"/>
            <a:ext cx="925092" cy="902180"/>
          </a:xfrm>
          <a:prstGeom prst="roundRect">
            <a:avLst>
              <a:gd name="adj" fmla="val 13460"/>
            </a:avLst>
          </a:prstGeom>
          <a:solidFill>
            <a:srgbClr val="F5E9C8">
              <a:alpha val="42000"/>
            </a:srgbClr>
          </a:solidFill>
          <a:ln>
            <a:solidFill>
              <a:srgbClr val="660066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4" name="Rounded Rectangle 113"/>
          <p:cNvSpPr/>
          <p:nvPr/>
        </p:nvSpPr>
        <p:spPr>
          <a:xfrm>
            <a:off x="2222532" y="4266720"/>
            <a:ext cx="925092" cy="902180"/>
          </a:xfrm>
          <a:prstGeom prst="roundRect">
            <a:avLst>
              <a:gd name="adj" fmla="val 13460"/>
            </a:avLst>
          </a:prstGeom>
          <a:solidFill>
            <a:srgbClr val="F5E9C8">
              <a:alpha val="42000"/>
            </a:srgbClr>
          </a:solidFill>
          <a:ln>
            <a:solidFill>
              <a:srgbClr val="660066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5" name="Rounded Rectangle 114"/>
          <p:cNvSpPr/>
          <p:nvPr/>
        </p:nvSpPr>
        <p:spPr>
          <a:xfrm>
            <a:off x="1295462" y="3353280"/>
            <a:ext cx="925092" cy="902180"/>
          </a:xfrm>
          <a:prstGeom prst="roundRect">
            <a:avLst>
              <a:gd name="adj" fmla="val 13460"/>
            </a:avLst>
          </a:prstGeom>
          <a:solidFill>
            <a:srgbClr val="F5E9C8">
              <a:alpha val="42000"/>
            </a:srgbClr>
          </a:solidFill>
          <a:ln>
            <a:solidFill>
              <a:srgbClr val="660066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6" name="Rounded Rectangle 115"/>
          <p:cNvSpPr/>
          <p:nvPr/>
        </p:nvSpPr>
        <p:spPr>
          <a:xfrm>
            <a:off x="2233285" y="3353280"/>
            <a:ext cx="925092" cy="902180"/>
          </a:xfrm>
          <a:prstGeom prst="roundRect">
            <a:avLst>
              <a:gd name="adj" fmla="val 13460"/>
            </a:avLst>
          </a:prstGeom>
          <a:solidFill>
            <a:srgbClr val="F5E9C8">
              <a:alpha val="42000"/>
            </a:srgbClr>
          </a:solidFill>
          <a:ln>
            <a:solidFill>
              <a:srgbClr val="660066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7" name="Rounded Rectangle 116"/>
          <p:cNvSpPr/>
          <p:nvPr/>
        </p:nvSpPr>
        <p:spPr>
          <a:xfrm>
            <a:off x="1295462" y="2451100"/>
            <a:ext cx="925092" cy="902180"/>
          </a:xfrm>
          <a:prstGeom prst="roundRect">
            <a:avLst>
              <a:gd name="adj" fmla="val 13460"/>
            </a:avLst>
          </a:prstGeom>
          <a:solidFill>
            <a:srgbClr val="F5E9C8">
              <a:alpha val="42000"/>
            </a:srgbClr>
          </a:solidFill>
          <a:ln>
            <a:solidFill>
              <a:srgbClr val="660066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8" name="Rounded Rectangle 117"/>
          <p:cNvSpPr/>
          <p:nvPr/>
        </p:nvSpPr>
        <p:spPr>
          <a:xfrm>
            <a:off x="2233285" y="2451100"/>
            <a:ext cx="925092" cy="902180"/>
          </a:xfrm>
          <a:prstGeom prst="roundRect">
            <a:avLst>
              <a:gd name="adj" fmla="val 13460"/>
            </a:avLst>
          </a:prstGeom>
          <a:solidFill>
            <a:srgbClr val="F5E9C8">
              <a:alpha val="42000"/>
            </a:srgbClr>
          </a:solidFill>
          <a:ln>
            <a:solidFill>
              <a:srgbClr val="660066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9" name="Rounded Rectangle 118"/>
          <p:cNvSpPr/>
          <p:nvPr/>
        </p:nvSpPr>
        <p:spPr>
          <a:xfrm>
            <a:off x="3171108" y="5174770"/>
            <a:ext cx="925092" cy="902180"/>
          </a:xfrm>
          <a:prstGeom prst="roundRect">
            <a:avLst>
              <a:gd name="adj" fmla="val 13460"/>
            </a:avLst>
          </a:prstGeom>
          <a:solidFill>
            <a:srgbClr val="F5E9C8">
              <a:alpha val="42000"/>
            </a:srgbClr>
          </a:solidFill>
          <a:ln>
            <a:solidFill>
              <a:srgbClr val="660066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0" name="Rounded Rectangle 119"/>
          <p:cNvSpPr/>
          <p:nvPr/>
        </p:nvSpPr>
        <p:spPr>
          <a:xfrm>
            <a:off x="4096231" y="5174770"/>
            <a:ext cx="925092" cy="902180"/>
          </a:xfrm>
          <a:prstGeom prst="roundRect">
            <a:avLst>
              <a:gd name="adj" fmla="val 13460"/>
            </a:avLst>
          </a:prstGeom>
          <a:solidFill>
            <a:srgbClr val="F5E9C8">
              <a:alpha val="42000"/>
            </a:srgbClr>
          </a:solidFill>
          <a:ln>
            <a:solidFill>
              <a:srgbClr val="660066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1" name="Rounded Rectangle 120"/>
          <p:cNvSpPr/>
          <p:nvPr/>
        </p:nvSpPr>
        <p:spPr>
          <a:xfrm>
            <a:off x="3171108" y="4272590"/>
            <a:ext cx="925092" cy="902180"/>
          </a:xfrm>
          <a:prstGeom prst="roundRect">
            <a:avLst>
              <a:gd name="adj" fmla="val 13460"/>
            </a:avLst>
          </a:prstGeom>
          <a:solidFill>
            <a:srgbClr val="F5E9C8">
              <a:alpha val="42000"/>
            </a:srgbClr>
          </a:solidFill>
          <a:ln>
            <a:solidFill>
              <a:srgbClr val="660066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2" name="Rounded Rectangle 121"/>
          <p:cNvSpPr/>
          <p:nvPr/>
        </p:nvSpPr>
        <p:spPr>
          <a:xfrm>
            <a:off x="4096231" y="4272590"/>
            <a:ext cx="925092" cy="902180"/>
          </a:xfrm>
          <a:prstGeom prst="roundRect">
            <a:avLst>
              <a:gd name="adj" fmla="val 13460"/>
            </a:avLst>
          </a:prstGeom>
          <a:solidFill>
            <a:srgbClr val="F5E9C8">
              <a:alpha val="42000"/>
            </a:srgbClr>
          </a:solidFill>
          <a:ln>
            <a:solidFill>
              <a:srgbClr val="660066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3" name="Rounded Rectangle 122"/>
          <p:cNvSpPr/>
          <p:nvPr/>
        </p:nvSpPr>
        <p:spPr>
          <a:xfrm>
            <a:off x="3181861" y="3359150"/>
            <a:ext cx="925092" cy="902180"/>
          </a:xfrm>
          <a:prstGeom prst="roundRect">
            <a:avLst>
              <a:gd name="adj" fmla="val 13460"/>
            </a:avLst>
          </a:prstGeom>
          <a:solidFill>
            <a:srgbClr val="F5E9C8">
              <a:alpha val="42000"/>
            </a:srgbClr>
          </a:solidFill>
          <a:ln>
            <a:solidFill>
              <a:srgbClr val="660066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4" name="Rounded Rectangle 123"/>
          <p:cNvSpPr/>
          <p:nvPr/>
        </p:nvSpPr>
        <p:spPr>
          <a:xfrm>
            <a:off x="4106984" y="3359150"/>
            <a:ext cx="925092" cy="902180"/>
          </a:xfrm>
          <a:prstGeom prst="roundRect">
            <a:avLst>
              <a:gd name="adj" fmla="val 13460"/>
            </a:avLst>
          </a:prstGeom>
          <a:solidFill>
            <a:srgbClr val="F5E9C8">
              <a:alpha val="42000"/>
            </a:srgbClr>
          </a:solidFill>
          <a:ln>
            <a:solidFill>
              <a:srgbClr val="660066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5" name="Rounded Rectangle 124"/>
          <p:cNvSpPr/>
          <p:nvPr/>
        </p:nvSpPr>
        <p:spPr>
          <a:xfrm>
            <a:off x="3181861" y="2456970"/>
            <a:ext cx="925092" cy="902180"/>
          </a:xfrm>
          <a:prstGeom prst="roundRect">
            <a:avLst>
              <a:gd name="adj" fmla="val 13460"/>
            </a:avLst>
          </a:prstGeom>
          <a:solidFill>
            <a:srgbClr val="F5E9C8">
              <a:alpha val="42000"/>
            </a:srgbClr>
          </a:solidFill>
          <a:ln>
            <a:solidFill>
              <a:srgbClr val="660066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6" name="Rounded Rectangle 125"/>
          <p:cNvSpPr/>
          <p:nvPr/>
        </p:nvSpPr>
        <p:spPr>
          <a:xfrm>
            <a:off x="4106984" y="2456970"/>
            <a:ext cx="925092" cy="902180"/>
          </a:xfrm>
          <a:prstGeom prst="roundRect">
            <a:avLst>
              <a:gd name="adj" fmla="val 13460"/>
            </a:avLst>
          </a:prstGeom>
          <a:solidFill>
            <a:srgbClr val="F5E9C8">
              <a:alpha val="42000"/>
            </a:srgbClr>
          </a:solidFill>
          <a:ln>
            <a:solidFill>
              <a:srgbClr val="660066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32" name="Group 131"/>
          <p:cNvGrpSpPr/>
          <p:nvPr/>
        </p:nvGrpSpPr>
        <p:grpSpPr>
          <a:xfrm>
            <a:off x="1244661" y="2383725"/>
            <a:ext cx="3845088" cy="3724975"/>
            <a:chOff x="1244661" y="2383725"/>
            <a:chExt cx="3845088" cy="3724975"/>
          </a:xfrm>
        </p:grpSpPr>
        <p:sp>
          <p:nvSpPr>
            <p:cNvPr id="128" name="Rectangle 127"/>
            <p:cNvSpPr/>
            <p:nvPr/>
          </p:nvSpPr>
          <p:spPr>
            <a:xfrm>
              <a:off x="1244661" y="4243794"/>
              <a:ext cx="1924499" cy="1858556"/>
            </a:xfrm>
            <a:prstGeom prst="rect">
              <a:avLst/>
            </a:prstGeom>
            <a:noFill/>
            <a:ln w="3810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1244662" y="2383725"/>
              <a:ext cx="1924499" cy="1858556"/>
            </a:xfrm>
            <a:prstGeom prst="rect">
              <a:avLst/>
            </a:prstGeom>
            <a:noFill/>
            <a:ln w="3810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3165249" y="4250144"/>
              <a:ext cx="1924499" cy="1858556"/>
            </a:xfrm>
            <a:prstGeom prst="rect">
              <a:avLst/>
            </a:prstGeom>
            <a:noFill/>
            <a:ln w="3810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3165250" y="2390075"/>
              <a:ext cx="1924499" cy="1858556"/>
            </a:xfrm>
            <a:prstGeom prst="rect">
              <a:avLst/>
            </a:prstGeom>
            <a:noFill/>
            <a:ln w="3810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009616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Pluto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State-of-the-art polyhedral scheduler</a:t>
            </a:r>
          </a:p>
          <a:p>
            <a:pPr lvl="1"/>
            <a:r>
              <a:rPr lang="en-US" dirty="0" smtClean="0"/>
              <a:t>better solutions for specialized cases</a:t>
            </a:r>
          </a:p>
          <a:p>
            <a:pPr lvl="1"/>
            <a:r>
              <a:rPr lang="en-US" dirty="0" smtClean="0"/>
              <a:t>a good first approach to try for many problems</a:t>
            </a:r>
          </a:p>
          <a:p>
            <a:r>
              <a:rPr lang="en-US" dirty="0" smtClean="0"/>
              <a:t>Main Ideas:</a:t>
            </a:r>
          </a:p>
          <a:p>
            <a:pPr lvl="1"/>
            <a:r>
              <a:rPr lang="en-US" dirty="0" smtClean="0"/>
              <a:t>tile as much dimensions as possible</a:t>
            </a:r>
          </a:p>
          <a:p>
            <a:pPr lvl="1"/>
            <a:r>
              <a:rPr lang="en-US" dirty="0" smtClean="0"/>
              <a:t>locality first – parallelism come from tiling</a:t>
            </a:r>
          </a:p>
          <a:p>
            <a:r>
              <a:rPr lang="en-US" dirty="0" smtClean="0"/>
              <a:t>How it works (very superficial)</a:t>
            </a:r>
          </a:p>
          <a:p>
            <a:pPr lvl="1"/>
            <a:r>
              <a:rPr lang="en-US" dirty="0" smtClean="0"/>
              <a:t>constrain schedules to fully permutable ones</a:t>
            </a:r>
          </a:p>
          <a:p>
            <a:pPr lvl="1"/>
            <a:r>
              <a:rPr lang="en-US" dirty="0" smtClean="0"/>
              <a:t>use dependence distance as objective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EJCP 2017, June 29, Toulouse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892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Automate?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most challenging part!</a:t>
            </a:r>
          </a:p>
          <a:p>
            <a:r>
              <a:rPr lang="en-US" dirty="0" smtClean="0"/>
              <a:t>The same optimization doesn’t work for: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56676" y="2657564"/>
            <a:ext cx="5815624" cy="230832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dirty="0" smtClean="0">
                <a:latin typeface="Courier"/>
                <a:cs typeface="Courier"/>
              </a:rPr>
              <a:t>for </a:t>
            </a:r>
            <a:r>
              <a:rPr lang="da-DK" dirty="0">
                <a:latin typeface="Courier"/>
                <a:cs typeface="Courier"/>
              </a:rPr>
              <a:t>(</a:t>
            </a:r>
            <a:r>
              <a:rPr lang="da-DK" dirty="0" smtClean="0">
                <a:latin typeface="Courier"/>
                <a:cs typeface="Courier"/>
              </a:rPr>
              <a:t>i=0</a:t>
            </a:r>
            <a:r>
              <a:rPr lang="da-DK" dirty="0">
                <a:latin typeface="Courier"/>
                <a:cs typeface="Courier"/>
              </a:rPr>
              <a:t>; </a:t>
            </a:r>
            <a:r>
              <a:rPr lang="da-DK" dirty="0" smtClean="0">
                <a:latin typeface="Courier"/>
                <a:cs typeface="Courier"/>
              </a:rPr>
              <a:t>i&lt;N; </a:t>
            </a:r>
            <a:r>
              <a:rPr lang="da-DK" dirty="0">
                <a:latin typeface="Courier"/>
                <a:cs typeface="Courier"/>
              </a:rPr>
              <a:t>i++</a:t>
            </a:r>
            <a:r>
              <a:rPr lang="da-DK" dirty="0" smtClean="0">
                <a:latin typeface="Courier"/>
                <a:cs typeface="Courier"/>
              </a:rPr>
              <a:t>)</a:t>
            </a:r>
            <a:endParaRPr lang="da-DK" dirty="0">
              <a:latin typeface="Courier"/>
              <a:cs typeface="Courier"/>
            </a:endParaRPr>
          </a:p>
          <a:p>
            <a:r>
              <a:rPr lang="da-DK" dirty="0" smtClean="0">
                <a:latin typeface="Courier"/>
                <a:cs typeface="Courier"/>
              </a:rPr>
              <a:t>   for </a:t>
            </a:r>
            <a:r>
              <a:rPr lang="da-DK" dirty="0">
                <a:latin typeface="Courier"/>
                <a:cs typeface="Courier"/>
              </a:rPr>
              <a:t>(</a:t>
            </a:r>
            <a:r>
              <a:rPr lang="da-DK" dirty="0" smtClean="0">
                <a:latin typeface="Courier"/>
                <a:cs typeface="Courier"/>
              </a:rPr>
              <a:t>j=0</a:t>
            </a:r>
            <a:r>
              <a:rPr lang="da-DK" dirty="0">
                <a:latin typeface="Courier"/>
                <a:cs typeface="Courier"/>
              </a:rPr>
              <a:t>; </a:t>
            </a:r>
            <a:r>
              <a:rPr lang="da-DK" dirty="0" smtClean="0">
                <a:latin typeface="Courier"/>
                <a:cs typeface="Courier"/>
              </a:rPr>
              <a:t>j&lt;N; </a:t>
            </a:r>
            <a:r>
              <a:rPr lang="da-DK" dirty="0" err="1">
                <a:latin typeface="Courier"/>
                <a:cs typeface="Courier"/>
              </a:rPr>
              <a:t>j++</a:t>
            </a:r>
            <a:r>
              <a:rPr lang="da-DK" dirty="0">
                <a:latin typeface="Courier"/>
                <a:cs typeface="Courier"/>
              </a:rPr>
              <a:t>)</a:t>
            </a:r>
          </a:p>
          <a:p>
            <a:r>
              <a:rPr lang="en-US" dirty="0" smtClean="0">
                <a:latin typeface="Courier"/>
                <a:cs typeface="Courier"/>
              </a:rPr>
              <a:t>    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for 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smtClean="0">
                <a:latin typeface="Courier"/>
                <a:cs typeface="Courier"/>
              </a:rPr>
              <a:t>k=0</a:t>
            </a:r>
            <a:r>
              <a:rPr lang="en-US" dirty="0">
                <a:latin typeface="Courier"/>
                <a:cs typeface="Courier"/>
              </a:rPr>
              <a:t>; </a:t>
            </a:r>
            <a:r>
              <a:rPr lang="en-US" dirty="0" smtClean="0">
                <a:latin typeface="Courier"/>
                <a:cs typeface="Courier"/>
              </a:rPr>
              <a:t>k&lt;N; </a:t>
            </a:r>
            <a:r>
              <a:rPr lang="en-US" dirty="0">
                <a:latin typeface="Courier"/>
                <a:cs typeface="Courier"/>
              </a:rPr>
              <a:t>k++</a:t>
            </a:r>
            <a:r>
              <a:rPr lang="en-US" dirty="0" smtClean="0">
                <a:latin typeface="Courier"/>
                <a:cs typeface="Courier"/>
              </a:rPr>
              <a:t>) {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     C1[</a:t>
            </a: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>
                <a:latin typeface="Courier"/>
                <a:cs typeface="Courier"/>
              </a:rPr>
              <a:t>][j] += </a:t>
            </a:r>
            <a:r>
              <a:rPr lang="en-US" dirty="0" smtClean="0">
                <a:latin typeface="Courier"/>
                <a:cs typeface="Courier"/>
              </a:rPr>
              <a:t>A1[</a:t>
            </a: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>
                <a:latin typeface="Courier"/>
                <a:cs typeface="Courier"/>
              </a:rPr>
              <a:t>][k] * </a:t>
            </a:r>
            <a:r>
              <a:rPr lang="en-US" dirty="0" smtClean="0">
                <a:latin typeface="Courier"/>
                <a:cs typeface="Courier"/>
              </a:rPr>
              <a:t>B1[</a:t>
            </a:r>
            <a:r>
              <a:rPr lang="en-US" dirty="0">
                <a:latin typeface="Courier"/>
                <a:cs typeface="Courier"/>
              </a:rPr>
              <a:t>k][j]</a:t>
            </a:r>
            <a:r>
              <a:rPr lang="en-US" dirty="0" smtClean="0">
                <a:latin typeface="Courier"/>
                <a:cs typeface="Courier"/>
              </a:rPr>
              <a:t>;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         </a:t>
            </a:r>
            <a:r>
              <a:rPr lang="en-US" dirty="0" smtClean="0">
                <a:latin typeface="Courier"/>
                <a:cs typeface="Courier"/>
              </a:rPr>
              <a:t>C2[</a:t>
            </a: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>
                <a:latin typeface="Courier"/>
                <a:cs typeface="Courier"/>
              </a:rPr>
              <a:t>][j] += </a:t>
            </a:r>
            <a:r>
              <a:rPr lang="en-US" dirty="0" smtClean="0">
                <a:latin typeface="Courier"/>
                <a:cs typeface="Courier"/>
              </a:rPr>
              <a:t>A2[</a:t>
            </a: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>
                <a:latin typeface="Courier"/>
                <a:cs typeface="Courier"/>
              </a:rPr>
              <a:t>][k] * </a:t>
            </a:r>
            <a:r>
              <a:rPr lang="en-US" dirty="0" smtClean="0">
                <a:latin typeface="Courier"/>
                <a:cs typeface="Courier"/>
              </a:rPr>
              <a:t>B2[</a:t>
            </a:r>
            <a:r>
              <a:rPr lang="en-US" dirty="0">
                <a:latin typeface="Courier"/>
                <a:cs typeface="Courier"/>
              </a:rPr>
              <a:t>k][j]</a:t>
            </a:r>
            <a:r>
              <a:rPr lang="en-US" dirty="0" smtClean="0">
                <a:latin typeface="Courier"/>
                <a:cs typeface="Courier"/>
              </a:rPr>
              <a:t>;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         </a:t>
            </a:r>
            <a:r>
              <a:rPr lang="en-US" dirty="0" smtClean="0">
                <a:latin typeface="Courier"/>
                <a:cs typeface="Courier"/>
              </a:rPr>
              <a:t>C3[</a:t>
            </a: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>
                <a:latin typeface="Courier"/>
                <a:cs typeface="Courier"/>
              </a:rPr>
              <a:t>][j] += </a:t>
            </a:r>
            <a:r>
              <a:rPr lang="en-US" dirty="0" smtClean="0">
                <a:latin typeface="Courier"/>
                <a:cs typeface="Courier"/>
              </a:rPr>
              <a:t>A3[</a:t>
            </a: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>
                <a:latin typeface="Courier"/>
                <a:cs typeface="Courier"/>
              </a:rPr>
              <a:t>][k] * </a:t>
            </a:r>
            <a:r>
              <a:rPr lang="en-US" dirty="0" smtClean="0">
                <a:latin typeface="Courier"/>
                <a:cs typeface="Courier"/>
              </a:rPr>
              <a:t>B3[</a:t>
            </a:r>
            <a:r>
              <a:rPr lang="en-US" dirty="0">
                <a:latin typeface="Courier"/>
                <a:cs typeface="Courier"/>
              </a:rPr>
              <a:t>k][j]</a:t>
            </a:r>
            <a:r>
              <a:rPr lang="en-US" dirty="0" smtClean="0">
                <a:latin typeface="Courier"/>
                <a:cs typeface="Courier"/>
              </a:rPr>
              <a:t>;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         </a:t>
            </a:r>
            <a:r>
              <a:rPr lang="en-US" dirty="0" smtClean="0">
                <a:latin typeface="Courier"/>
                <a:cs typeface="Courier"/>
              </a:rPr>
              <a:t>C4[</a:t>
            </a: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>
                <a:latin typeface="Courier"/>
                <a:cs typeface="Courier"/>
              </a:rPr>
              <a:t>][j] += </a:t>
            </a:r>
            <a:r>
              <a:rPr lang="en-US" dirty="0" smtClean="0">
                <a:latin typeface="Courier"/>
                <a:cs typeface="Courier"/>
              </a:rPr>
              <a:t>A4[</a:t>
            </a: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>
                <a:latin typeface="Courier"/>
                <a:cs typeface="Courier"/>
              </a:rPr>
              <a:t>][k] * </a:t>
            </a:r>
            <a:r>
              <a:rPr lang="en-US" dirty="0" smtClean="0">
                <a:latin typeface="Courier"/>
                <a:cs typeface="Courier"/>
              </a:rPr>
              <a:t>B4[</a:t>
            </a:r>
            <a:r>
              <a:rPr lang="en-US" dirty="0">
                <a:latin typeface="Courier"/>
                <a:cs typeface="Courier"/>
              </a:rPr>
              <a:t>k][j]</a:t>
            </a:r>
            <a:r>
              <a:rPr lang="en-US" dirty="0" smtClean="0">
                <a:latin typeface="Courier"/>
                <a:cs typeface="Courier"/>
              </a:rPr>
              <a:t>;</a:t>
            </a:r>
          </a:p>
          <a:p>
            <a:r>
              <a:rPr lang="en-US" dirty="0">
                <a:latin typeface="Courier"/>
                <a:cs typeface="Courier"/>
              </a:rPr>
              <a:t>}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EJCP 2017, June 29, Toulouse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9377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It’s Not Just Transformations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many reasoning steps:</a:t>
            </a:r>
          </a:p>
          <a:p>
            <a:pPr lvl="1"/>
            <a:r>
              <a:rPr lang="en-US" dirty="0" smtClean="0"/>
              <a:t>What to apply?</a:t>
            </a:r>
          </a:p>
          <a:p>
            <a:pPr lvl="1"/>
            <a:r>
              <a:rPr lang="en-US" dirty="0" smtClean="0"/>
              <a:t>How to apply?</a:t>
            </a:r>
          </a:p>
          <a:p>
            <a:pPr lvl="1"/>
            <a:r>
              <a:rPr lang="en-US" dirty="0" smtClean="0"/>
              <a:t>When to apply?</a:t>
            </a:r>
          </a:p>
          <a:p>
            <a:pPr lvl="1"/>
            <a:r>
              <a:rPr lang="en-US" dirty="0" smtClean="0"/>
              <a:t>What is its impact?</a:t>
            </a:r>
          </a:p>
          <a:p>
            <a:r>
              <a:rPr lang="en-US" dirty="0" smtClean="0"/>
              <a:t>Quality of the analysis:</a:t>
            </a:r>
          </a:p>
          <a:p>
            <a:pPr lvl="1"/>
            <a:r>
              <a:rPr lang="en-US" dirty="0" smtClean="0"/>
              <a:t>How long does it take?</a:t>
            </a:r>
          </a:p>
          <a:p>
            <a:pPr lvl="1"/>
            <a:r>
              <a:rPr lang="en-US" dirty="0" smtClean="0"/>
              <a:t>Can it potentially degrade performance?</a:t>
            </a:r>
          </a:p>
          <a:p>
            <a:pPr lvl="1"/>
            <a:r>
              <a:rPr lang="en-US" dirty="0" smtClean="0"/>
              <a:t>Provable properties (completeness, etc.)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32103" y="2972494"/>
            <a:ext cx="8546797" cy="15696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/>
              <a:t>Compiler Research is all about coming up with </a:t>
            </a:r>
          </a:p>
          <a:p>
            <a:r>
              <a:rPr lang="en-US" sz="3200" dirty="0" smtClean="0"/>
              <a:t>techniques/abstractions/representations to allow</a:t>
            </a:r>
          </a:p>
          <a:p>
            <a:r>
              <a:rPr lang="en-US" sz="3200" dirty="0" smtClean="0"/>
              <a:t>the </a:t>
            </a:r>
            <a:r>
              <a:rPr lang="en-US" sz="3200" i="1" dirty="0" smtClean="0"/>
              <a:t>compiler</a:t>
            </a:r>
            <a:r>
              <a:rPr lang="en-US" sz="3200" dirty="0" smtClean="0"/>
              <a:t> to perform deep analysis.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EJCP 2017, June 29, Toulouse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469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 Cover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techniques to reason about programs</a:t>
            </a:r>
          </a:p>
          <a:p>
            <a:pPr lvl="1"/>
            <a:r>
              <a:rPr lang="en-US" dirty="0" smtClean="0"/>
              <a:t>for parallelism and locality</a:t>
            </a:r>
          </a:p>
          <a:p>
            <a:pPr lvl="1"/>
            <a:r>
              <a:rPr lang="en-US" dirty="0" smtClean="0"/>
              <a:t>data dependences</a:t>
            </a:r>
          </a:p>
          <a:p>
            <a:r>
              <a:rPr lang="en-US" dirty="0" smtClean="0"/>
              <a:t>Some transformations</a:t>
            </a:r>
          </a:p>
          <a:p>
            <a:pPr lvl="1"/>
            <a:r>
              <a:rPr lang="en-US" dirty="0" smtClean="0"/>
              <a:t>tiling</a:t>
            </a:r>
          </a:p>
          <a:p>
            <a:pPr lvl="1"/>
            <a:r>
              <a:rPr lang="en-US" dirty="0" smtClean="0"/>
              <a:t>tiling</a:t>
            </a:r>
          </a:p>
          <a:p>
            <a:pPr lvl="1"/>
            <a:r>
              <a:rPr lang="en-US" dirty="0" smtClean="0"/>
              <a:t>tiling</a:t>
            </a:r>
          </a:p>
          <a:p>
            <a:r>
              <a:rPr lang="en-US" dirty="0" smtClean="0"/>
              <a:t>Some thing special: Simplifying Reductions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EJCP 2017, June 29, Toulouse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562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INRIA">
  <a:themeElements>
    <a:clrScheme name="Custom 8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120053"/>
      </a:accent1>
      <a:accent2>
        <a:srgbClr val="F92C29"/>
      </a:accent2>
      <a:accent3>
        <a:srgbClr val="FFFFFF"/>
      </a:accent3>
      <a:accent4>
        <a:srgbClr val="000000"/>
      </a:accent4>
      <a:accent5>
        <a:srgbClr val="AAB8AE"/>
      </a:accent5>
      <a:accent6>
        <a:srgbClr val="DA2523"/>
      </a:accent6>
      <a:hlink>
        <a:srgbClr val="006F9A"/>
      </a:hlink>
      <a:folHlink>
        <a:srgbClr val="C40005"/>
      </a:folHlink>
    </a:clrScheme>
    <a:fontScheme name="research-talk">
      <a:majorFont>
        <a:latin typeface="Optima"/>
        <a:ea typeface=""/>
        <a:cs typeface=""/>
      </a:majorFont>
      <a:minorFont>
        <a:latin typeface="Opti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research-talk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search-talk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search-talk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search-talk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search-talk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search-talk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search-talk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search-talk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search-talk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search-talk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search-talk 11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008080"/>
        </a:accent1>
        <a:accent2>
          <a:srgbClr val="9900CC"/>
        </a:accent2>
        <a:accent3>
          <a:srgbClr val="FFFFFF"/>
        </a:accent3>
        <a:accent4>
          <a:srgbClr val="000000"/>
        </a:accent4>
        <a:accent5>
          <a:srgbClr val="AAC0C0"/>
        </a:accent5>
        <a:accent6>
          <a:srgbClr val="8A00B9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search-talk 12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008080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AAC0C0"/>
        </a:accent5>
        <a:accent6>
          <a:srgbClr val="008A8A"/>
        </a:accent6>
        <a:hlink>
          <a:srgbClr val="FFCC00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search-talk 13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009999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E7B900"/>
        </a:accent6>
        <a:hlink>
          <a:srgbClr val="FFCC00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search-talk 14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01817B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AAC1BF"/>
        </a:accent5>
        <a:accent6>
          <a:srgbClr val="E7B900"/>
        </a:accent6>
        <a:hlink>
          <a:srgbClr val="FFCC00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search-talk 15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019D96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AACCC9"/>
        </a:accent5>
        <a:accent6>
          <a:srgbClr val="E7B900"/>
        </a:accent6>
        <a:hlink>
          <a:srgbClr val="FFCC00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search-talk 16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00737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AABCBB"/>
        </a:accent5>
        <a:accent6>
          <a:srgbClr val="E7B900"/>
        </a:accent6>
        <a:hlink>
          <a:srgbClr val="FFCC00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INRIA.thmx</Template>
  <TotalTime>10844</TotalTime>
  <Words>4929</Words>
  <Application>Microsoft Macintosh PowerPoint</Application>
  <PresentationFormat>On-screen Show (4:3)</PresentationFormat>
  <Paragraphs>783</Paragraphs>
  <Slides>61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2" baseType="lpstr">
      <vt:lpstr>INRIA</vt:lpstr>
      <vt:lpstr>Research in Compilers and  Introduction to Loop Transformations Part II: Compiler Optimizations</vt:lpstr>
      <vt:lpstr>Compiler Optimizations</vt:lpstr>
      <vt:lpstr>High-Level Optimizations</vt:lpstr>
      <vt:lpstr>Why Loop Transformations?</vt:lpstr>
      <vt:lpstr>Why Loop Transformations?</vt:lpstr>
      <vt:lpstr>Why is it Faster?</vt:lpstr>
      <vt:lpstr>How to Automate?</vt:lpstr>
      <vt:lpstr>It’s Not Just Transformations</vt:lpstr>
      <vt:lpstr>What I Cover Today</vt:lpstr>
      <vt:lpstr>Outline</vt:lpstr>
      <vt:lpstr>Loop Parallelism</vt:lpstr>
      <vt:lpstr>Analyzing Legality</vt:lpstr>
      <vt:lpstr>Extended Graphs</vt:lpstr>
      <vt:lpstr>Extended Graphs</vt:lpstr>
      <vt:lpstr>Iteration Spaces</vt:lpstr>
      <vt:lpstr>Dependences</vt:lpstr>
      <vt:lpstr>Dependence Abstractions</vt:lpstr>
      <vt:lpstr>Direction Vector Example 1</vt:lpstr>
      <vt:lpstr>Direction Vector Example 2</vt:lpstr>
      <vt:lpstr>So what does these vectors do?</vt:lpstr>
      <vt:lpstr>Legality of Loop Permutation</vt:lpstr>
      <vt:lpstr>Legality of Loop Permutation</vt:lpstr>
      <vt:lpstr>Legality of Loop Permutation</vt:lpstr>
      <vt:lpstr>Legality of Loop Permutation</vt:lpstr>
      <vt:lpstr>Outline</vt:lpstr>
      <vt:lpstr>How to Find the Vectors</vt:lpstr>
      <vt:lpstr>How to Find the Vectors</vt:lpstr>
      <vt:lpstr>Dependence Tests: Basic Idea</vt:lpstr>
      <vt:lpstr>GCD Test</vt:lpstr>
      <vt:lpstr>Why is GCD Test Inexact?</vt:lpstr>
      <vt:lpstr>Banerjee Test [Banerjee 1976]</vt:lpstr>
      <vt:lpstr>Dependence Tests</vt:lpstr>
      <vt:lpstr>Outline</vt:lpstr>
      <vt:lpstr>Exact Method: Polyhedral Model</vt:lpstr>
      <vt:lpstr>Exact Dependence Analysis</vt:lpstr>
      <vt:lpstr>Alternative View of the ADA</vt:lpstr>
      <vt:lpstr>Polyhedral Representation</vt:lpstr>
      <vt:lpstr>Statement Instances</vt:lpstr>
      <vt:lpstr>Dependence Functions</vt:lpstr>
      <vt:lpstr>Loop Transformations</vt:lpstr>
      <vt:lpstr>Composing Transformations</vt:lpstr>
      <vt:lpstr>Polyhedral Loop Transformations</vt:lpstr>
      <vt:lpstr>Outline</vt:lpstr>
      <vt:lpstr>Data Locality</vt:lpstr>
      <vt:lpstr>Tiling</vt:lpstr>
      <vt:lpstr>So what is Tiling?</vt:lpstr>
      <vt:lpstr>Visualization of Tiling</vt:lpstr>
      <vt:lpstr>What is Tiling?</vt:lpstr>
      <vt:lpstr>What is Tiling?</vt:lpstr>
      <vt:lpstr>What is Tiling?</vt:lpstr>
      <vt:lpstr>What is Tiling?</vt:lpstr>
      <vt:lpstr>What is Tiling?</vt:lpstr>
      <vt:lpstr>Legality of Tiling</vt:lpstr>
      <vt:lpstr>Legality of Tiling</vt:lpstr>
      <vt:lpstr>Variations of Tiling</vt:lpstr>
      <vt:lpstr>Oblique Tiling</vt:lpstr>
      <vt:lpstr>Oblique Tiling</vt:lpstr>
      <vt:lpstr>Oblique Tiling</vt:lpstr>
      <vt:lpstr>Overlapped Tiling</vt:lpstr>
      <vt:lpstr>Hierarchical Tiling</vt:lpstr>
      <vt:lpstr>Pluto Algorithm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Tomofumi Yuki</dc:creator>
  <cp:lastModifiedBy>Tomofumi Yuki</cp:lastModifiedBy>
  <cp:revision>328</cp:revision>
  <dcterms:created xsi:type="dcterms:W3CDTF">2014-11-25T16:07:59Z</dcterms:created>
  <dcterms:modified xsi:type="dcterms:W3CDTF">2017-06-29T06:24:10Z</dcterms:modified>
</cp:coreProperties>
</file>