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30"/>
  </p:notesMasterIdLst>
  <p:sldIdLst>
    <p:sldId id="256" r:id="rId2"/>
    <p:sldId id="257" r:id="rId3"/>
    <p:sldId id="261" r:id="rId4"/>
    <p:sldId id="260" r:id="rId5"/>
    <p:sldId id="263" r:id="rId6"/>
    <p:sldId id="262" r:id="rId7"/>
    <p:sldId id="266" r:id="rId8"/>
    <p:sldId id="267" r:id="rId9"/>
    <p:sldId id="268" r:id="rId10"/>
    <p:sldId id="269" r:id="rId11"/>
    <p:sldId id="272" r:id="rId12"/>
    <p:sldId id="270" r:id="rId13"/>
    <p:sldId id="274" r:id="rId14"/>
    <p:sldId id="271" r:id="rId15"/>
    <p:sldId id="275" r:id="rId16"/>
    <p:sldId id="264" r:id="rId17"/>
    <p:sldId id="276" r:id="rId18"/>
    <p:sldId id="284" r:id="rId19"/>
    <p:sldId id="285" r:id="rId20"/>
    <p:sldId id="265" r:id="rId21"/>
    <p:sldId id="277" r:id="rId22"/>
    <p:sldId id="278" r:id="rId23"/>
    <p:sldId id="283" r:id="rId24"/>
    <p:sldId id="282" r:id="rId25"/>
    <p:sldId id="281" r:id="rId26"/>
    <p:sldId id="279" r:id="rId27"/>
    <p:sldId id="259" r:id="rId28"/>
    <p:sldId id="280" r:id="rId2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BA2"/>
    <a:srgbClr val="F0FFBC"/>
    <a:srgbClr val="97FFB3"/>
    <a:srgbClr val="69B27B"/>
    <a:srgbClr val="3CB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2550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2032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CPU-dynamic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28.5</c:v>
                </c:pt>
                <c:pt idx="1">
                  <c:v>21.5</c:v>
                </c:pt>
                <c:pt idx="2">
                  <c:v>24.5</c:v>
                </c:pt>
                <c:pt idx="3">
                  <c:v>20.5</c:v>
                </c:pt>
                <c:pt idx="4">
                  <c:v>24.5</c:v>
                </c:pt>
                <c:pt idx="5">
                  <c:v>20.5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CPU-static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28.5</c:v>
                </c:pt>
                <c:pt idx="1">
                  <c:v>21.5</c:v>
                </c:pt>
                <c:pt idx="2">
                  <c:v>24.5</c:v>
                </c:pt>
                <c:pt idx="3">
                  <c:v>20.5</c:v>
                </c:pt>
                <c:pt idx="4">
                  <c:v>24.5</c:v>
                </c:pt>
                <c:pt idx="5">
                  <c:v>20.5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Memory</c:v>
                </c:pt>
              </c:strCache>
            </c:strRef>
          </c:tx>
          <c:spPr>
            <a:solidFill>
              <a:srgbClr val="CDDBA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5.0</c:v>
                </c:pt>
                <c:pt idx="1">
                  <c:v>7.0</c:v>
                </c:pt>
                <c:pt idx="2">
                  <c:v>7.0</c:v>
                </c:pt>
                <c:pt idx="3">
                  <c:v>11.0</c:v>
                </c:pt>
                <c:pt idx="4">
                  <c:v>7.0</c:v>
                </c:pt>
                <c:pt idx="5">
                  <c:v>23.0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PSU+Cooling</c:v>
                </c:pt>
              </c:strCache>
            </c:strRef>
          </c:tx>
          <c:spPr>
            <a:solidFill>
              <a:srgbClr val="CDDBA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15.0</c:v>
                </c:pt>
                <c:pt idx="1">
                  <c:v>15.0</c:v>
                </c:pt>
                <c:pt idx="2">
                  <c:v>15.0</c:v>
                </c:pt>
                <c:pt idx="3">
                  <c:v>15.0</c:v>
                </c:pt>
                <c:pt idx="4">
                  <c:v>15.0</c:v>
                </c:pt>
                <c:pt idx="5">
                  <c:v>15.0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DDBA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23.0</c:v>
                </c:pt>
                <c:pt idx="1">
                  <c:v>35.0</c:v>
                </c:pt>
                <c:pt idx="2">
                  <c:v>29.0</c:v>
                </c:pt>
                <c:pt idx="3">
                  <c:v>33.0</c:v>
                </c:pt>
                <c:pt idx="4">
                  <c:v>29.0</c:v>
                </c:pt>
                <c:pt idx="5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6449720"/>
        <c:axId val="-2096446664"/>
      </c:barChart>
      <c:catAx>
        <c:axId val="-209644972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96446664"/>
        <c:crosses val="autoZero"/>
        <c:auto val="1"/>
        <c:lblAlgn val="ctr"/>
        <c:lblOffset val="100"/>
        <c:noMultiLvlLbl val="0"/>
      </c:catAx>
      <c:valAx>
        <c:axId val="-20964466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096449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CPU-dynamic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28.5</c:v>
                </c:pt>
                <c:pt idx="1">
                  <c:v>21.5</c:v>
                </c:pt>
                <c:pt idx="2">
                  <c:v>24.5</c:v>
                </c:pt>
                <c:pt idx="3">
                  <c:v>20.5</c:v>
                </c:pt>
                <c:pt idx="4">
                  <c:v>24.5</c:v>
                </c:pt>
                <c:pt idx="5">
                  <c:v>20.5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CPU-static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28.5</c:v>
                </c:pt>
                <c:pt idx="1">
                  <c:v>21.5</c:v>
                </c:pt>
                <c:pt idx="2">
                  <c:v>24.5</c:v>
                </c:pt>
                <c:pt idx="3">
                  <c:v>20.5</c:v>
                </c:pt>
                <c:pt idx="4">
                  <c:v>24.5</c:v>
                </c:pt>
                <c:pt idx="5">
                  <c:v>20.5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Memory</c:v>
                </c:pt>
              </c:strCache>
            </c:strRef>
          </c:tx>
          <c:spPr>
            <a:gradFill flip="none" rotWithShape="1">
              <a:gsLst>
                <a:gs pos="0">
                  <a:srgbClr val="69B27B"/>
                </a:gs>
                <a:gs pos="100000">
                  <a:srgbClr val="97FFB3"/>
                </a:gs>
              </a:gsLst>
              <a:lin ang="16200000" scaled="0"/>
              <a:tileRect/>
            </a:gradFill>
          </c:spPr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5.0</c:v>
                </c:pt>
                <c:pt idx="1">
                  <c:v>7.0</c:v>
                </c:pt>
                <c:pt idx="2">
                  <c:v>7.0</c:v>
                </c:pt>
                <c:pt idx="3">
                  <c:v>11.0</c:v>
                </c:pt>
                <c:pt idx="4">
                  <c:v>7.0</c:v>
                </c:pt>
                <c:pt idx="5">
                  <c:v>23.0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PSU+Cooling</c:v>
                </c:pt>
              </c:strCache>
            </c:strRef>
          </c:tx>
          <c:spPr>
            <a:solidFill>
              <a:srgbClr val="CDDBA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15.0</c:v>
                </c:pt>
                <c:pt idx="1">
                  <c:v>15.0</c:v>
                </c:pt>
                <c:pt idx="2">
                  <c:v>15.0</c:v>
                </c:pt>
                <c:pt idx="3">
                  <c:v>15.0</c:v>
                </c:pt>
                <c:pt idx="4">
                  <c:v>15.0</c:v>
                </c:pt>
                <c:pt idx="5">
                  <c:v>15.0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DDBA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23.0</c:v>
                </c:pt>
                <c:pt idx="1">
                  <c:v>35.0</c:v>
                </c:pt>
                <c:pt idx="2">
                  <c:v>29.0</c:v>
                </c:pt>
                <c:pt idx="3">
                  <c:v>33.0</c:v>
                </c:pt>
                <c:pt idx="4">
                  <c:v>29.0</c:v>
                </c:pt>
                <c:pt idx="5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6525608"/>
        <c:axId val="-2096522552"/>
      </c:barChart>
      <c:catAx>
        <c:axId val="-20965256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96522552"/>
        <c:crosses val="autoZero"/>
        <c:auto val="1"/>
        <c:lblAlgn val="ctr"/>
        <c:lblOffset val="100"/>
        <c:noMultiLvlLbl val="0"/>
      </c:catAx>
      <c:valAx>
        <c:axId val="-20965225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096525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CPU-dynamic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28.5</c:v>
                </c:pt>
                <c:pt idx="1">
                  <c:v>21.5</c:v>
                </c:pt>
                <c:pt idx="2">
                  <c:v>24.5</c:v>
                </c:pt>
                <c:pt idx="3">
                  <c:v>20.5</c:v>
                </c:pt>
                <c:pt idx="4">
                  <c:v>24.5</c:v>
                </c:pt>
                <c:pt idx="5">
                  <c:v>20.5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CPU-static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28.5</c:v>
                </c:pt>
                <c:pt idx="1">
                  <c:v>21.5</c:v>
                </c:pt>
                <c:pt idx="2">
                  <c:v>24.5</c:v>
                </c:pt>
                <c:pt idx="3">
                  <c:v>20.5</c:v>
                </c:pt>
                <c:pt idx="4">
                  <c:v>24.5</c:v>
                </c:pt>
                <c:pt idx="5">
                  <c:v>20.5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Memory</c:v>
                </c:pt>
              </c:strCache>
            </c:strRef>
          </c:tx>
          <c:spPr>
            <a:gradFill flip="none" rotWithShape="1">
              <a:gsLst>
                <a:gs pos="0">
                  <a:srgbClr val="69B27B"/>
                </a:gs>
                <a:gs pos="100000">
                  <a:srgbClr val="97FFB3"/>
                </a:gs>
              </a:gsLst>
              <a:lin ang="16200000" scaled="0"/>
              <a:tileRect/>
            </a:gradFill>
          </c:spPr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5.0</c:v>
                </c:pt>
                <c:pt idx="1">
                  <c:v>7.0</c:v>
                </c:pt>
                <c:pt idx="2">
                  <c:v>7.0</c:v>
                </c:pt>
                <c:pt idx="3">
                  <c:v>11.0</c:v>
                </c:pt>
                <c:pt idx="4">
                  <c:v>7.0</c:v>
                </c:pt>
                <c:pt idx="5">
                  <c:v>23.0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PSU+Cooling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15.0</c:v>
                </c:pt>
                <c:pt idx="1">
                  <c:v>15.0</c:v>
                </c:pt>
                <c:pt idx="2">
                  <c:v>15.0</c:v>
                </c:pt>
                <c:pt idx="3">
                  <c:v>15.0</c:v>
                </c:pt>
                <c:pt idx="4">
                  <c:v>15.0</c:v>
                </c:pt>
                <c:pt idx="5">
                  <c:v>15.0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DDBA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XT5 (min)</c:v>
                </c:pt>
                <c:pt idx="1">
                  <c:v>XT5 (max)</c:v>
                </c:pt>
                <c:pt idx="2">
                  <c:v>XT6 (min)</c:v>
                </c:pt>
                <c:pt idx="3">
                  <c:v>XT6 (max)</c:v>
                </c:pt>
                <c:pt idx="4">
                  <c:v>XE6 (min)</c:v>
                </c:pt>
                <c:pt idx="5">
                  <c:v>XE6 (max)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23.0</c:v>
                </c:pt>
                <c:pt idx="1">
                  <c:v>35.0</c:v>
                </c:pt>
                <c:pt idx="2">
                  <c:v>29.0</c:v>
                </c:pt>
                <c:pt idx="3">
                  <c:v>33.0</c:v>
                </c:pt>
                <c:pt idx="4">
                  <c:v>29.0</c:v>
                </c:pt>
                <c:pt idx="5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6631608"/>
        <c:axId val="-2096628552"/>
      </c:barChart>
      <c:catAx>
        <c:axId val="-20966316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96628552"/>
        <c:crosses val="autoZero"/>
        <c:auto val="1"/>
        <c:lblAlgn val="ctr"/>
        <c:lblOffset val="100"/>
        <c:noMultiLvlLbl val="0"/>
      </c:catAx>
      <c:valAx>
        <c:axId val="-20966285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096631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AB55E-61DD-3442-BB44-428BE3639BC8}" type="datetimeFigureOut">
              <a:rPr lang="en-US" smtClean="0"/>
              <a:t>9/20/13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09E4D-A686-804B-A8A7-C0D0CA40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3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mention many compiler optimizations,</a:t>
            </a:r>
            <a:r>
              <a:rPr lang="en-US" baseline="0" dirty="0" smtClean="0"/>
              <a:t> e.g., locality, also contribute to less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14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100% line is</a:t>
            </a:r>
            <a:r>
              <a:rPr lang="en-US" baseline="0" dirty="0" smtClean="0"/>
              <a:t> from published power consumption by Cray</a:t>
            </a:r>
          </a:p>
          <a:p>
            <a:r>
              <a:rPr lang="en-US" baseline="0" dirty="0" smtClean="0"/>
              <a:t>With large memory configuration, the condition is already met.</a:t>
            </a:r>
          </a:p>
          <a:p>
            <a:r>
              <a:rPr lang="en-US" baseline="0" dirty="0" smtClean="0"/>
              <a:t>For others, only a few extra % of constant power is needed to meet the condition, which can easily come from motherboards, networks, disks, and so 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80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100% line is</a:t>
            </a:r>
            <a:r>
              <a:rPr lang="en-US" baseline="0" dirty="0" smtClean="0"/>
              <a:t> from published power consumption by Cray</a:t>
            </a:r>
          </a:p>
          <a:p>
            <a:r>
              <a:rPr lang="en-US" baseline="0" dirty="0" smtClean="0"/>
              <a:t>With large memory configuration, the condition is already met.</a:t>
            </a:r>
          </a:p>
          <a:p>
            <a:r>
              <a:rPr lang="en-US" baseline="0" dirty="0" smtClean="0"/>
              <a:t>For others, only a few extra % of constant power is needed to meet the condition, which can easily come from motherboards, networks, disks, and so 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80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conclusion is that DVFS for memory may provide opportunities for slowing down to be more energy efficient, but only for a short time unless the leakage problem is solved.</a:t>
            </a:r>
          </a:p>
          <a:p>
            <a:r>
              <a:rPr lang="en-US" baseline="0" dirty="0" smtClean="0"/>
              <a:t>At current rate, leakage will probably be dominant by the time DVFS for memory gets implemented.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74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17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it is the ratio of dynamic : static : constant, and even though the</a:t>
            </a:r>
            <a:r>
              <a:rPr lang="en-US" baseline="0" dirty="0" smtClean="0"/>
              <a:t> CPU : system power ratio did not change, leakage (static) becoming more and more dominant changes the ratio between the 3 drastically.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0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see various compiler</a:t>
            </a:r>
            <a:r>
              <a:rPr lang="en-US" baseline="0" dirty="0" smtClean="0"/>
              <a:t> optimizations to improve hardware utilization; DVFS for energy is the other side of the picture that can bring down the “max”.</a:t>
            </a:r>
          </a:p>
          <a:p>
            <a:r>
              <a:rPr lang="en-US" baseline="0" dirty="0" smtClean="0"/>
              <a:t>This is really how DVFS should be viewed/used.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69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can also mention that I was going towards this direction for a while during my thesis, and gave up due to this observation.</a:t>
            </a:r>
          </a:p>
          <a:p>
            <a:r>
              <a:rPr lang="en-US" baseline="0" dirty="0" smtClean="0"/>
              <a:t>The emphasis is on “confirm”; say that the observation itself is not new, and has been verified in specific machine with actual power measurements before.</a:t>
            </a:r>
          </a:p>
          <a:p>
            <a:r>
              <a:rPr lang="en-US" baseline="0" dirty="0" smtClean="0"/>
              <a:t>In this paper, we do not look at details of an individual machine, but rather look at general “trends” in computer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13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180nm: 95% was dynamic</a:t>
            </a:r>
          </a:p>
          <a:p>
            <a:r>
              <a:rPr lang="en-US" dirty="0" smtClean="0"/>
              <a:t>32nm: more than 50% is static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09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4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worked out beautifully to </a:t>
            </a:r>
            <a:r>
              <a:rPr lang="en-US" dirty="0" err="1" smtClean="0"/>
              <a:t>Pd</a:t>
            </a:r>
            <a:r>
              <a:rPr lang="en-US" dirty="0" smtClean="0"/>
              <a:t> = Ps = Pc, but it is by coincidence. The root of the nice cancellation</a:t>
            </a:r>
            <a:r>
              <a:rPr lang="en-US" baseline="0" dirty="0" smtClean="0"/>
              <a:t> is the equation that relates voltage and frequency: V = 2f/3 + 1/3,</a:t>
            </a:r>
          </a:p>
          <a:p>
            <a:r>
              <a:rPr lang="en-US" baseline="0" dirty="0" smtClean="0"/>
              <a:t>and the assumption </a:t>
            </a:r>
            <a:r>
              <a:rPr lang="en-US" baseline="0" dirty="0" err="1" smtClean="0"/>
              <a:t>Pd</a:t>
            </a:r>
            <a:r>
              <a:rPr lang="en-US" baseline="0" dirty="0" smtClean="0"/>
              <a:t> = 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59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PSU efficiency is assumed to</a:t>
            </a:r>
            <a:r>
              <a:rPr lang="en-US" baseline="0" dirty="0" smtClean="0"/>
              <a:t> be 85% for desktop, 90% for servers, 95% for supercomputers. 85% PSU is already pretty expensive.</a:t>
            </a:r>
          </a:p>
          <a:p>
            <a:r>
              <a:rPr lang="en-US" baseline="0" dirty="0" smtClean="0"/>
              <a:t>Other studies have tried to do this by measuring empirically on a handful  of machines.  Infeasible (uninteresting) for us to extend</a:t>
            </a:r>
          </a:p>
          <a:p>
            <a:r>
              <a:rPr lang="en-US" baseline="0" dirty="0" smtClean="0"/>
              <a:t>to many machines.  Rather we wanted to study the broad trends and stay “high-level.”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55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majority crosses</a:t>
            </a:r>
            <a:r>
              <a:rPr lang="en-US" baseline="0" dirty="0" smtClean="0"/>
              <a:t> the bar even with very conservative analysis.</a:t>
            </a:r>
          </a:p>
          <a:p>
            <a:r>
              <a:rPr lang="en-US" baseline="0" dirty="0" smtClean="0"/>
              <a:t>The cluster of servers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77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Cooling is LB estimate from Oakridge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20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100% line is</a:t>
            </a:r>
            <a:r>
              <a:rPr lang="en-US" baseline="0" dirty="0" smtClean="0"/>
              <a:t> from published power consumption by Cray</a:t>
            </a:r>
          </a:p>
          <a:p>
            <a:r>
              <a:rPr lang="en-US" baseline="0" dirty="0" smtClean="0"/>
              <a:t>With large memory configuration, the condition is already met.</a:t>
            </a:r>
          </a:p>
          <a:p>
            <a:r>
              <a:rPr lang="en-US" baseline="0" dirty="0" smtClean="0"/>
              <a:t>For others, only a few extra % of constant power is needed to meet the condition, which can easily come from motherboards, networks, disks, and so 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09E4D-A686-804B-A8A7-C0D0CA40B6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8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3733800"/>
            <a:ext cx="8763000" cy="1981200"/>
            <a:chOff x="0" y="2208"/>
            <a:chExt cx="5520" cy="153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ltGray">
            <a:xfrm>
              <a:off x="624" y="2208"/>
              <a:ext cx="4896" cy="15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white">
            <a:xfrm>
              <a:off x="654" y="2352"/>
              <a:ext cx="4818" cy="13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0" y="3072"/>
              <a:ext cx="624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3274-B785-FF4A-AE70-EEACD95B7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 descr="inr_logo_corpo_FR_cou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60" y="-70688"/>
            <a:ext cx="1581730" cy="676867"/>
          </a:xfrm>
          <a:prstGeom prst="rect">
            <a:avLst/>
          </a:prstGeom>
        </p:spPr>
      </p:pic>
      <p:pic>
        <p:nvPicPr>
          <p:cNvPr id="16" name="Picture 17" descr="ol_gld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841500" y="17462"/>
            <a:ext cx="46482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2F90-48E3-0942-A6F2-32F7D09DC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E86AA-16CE-FE49-8CFC-3C7ED96C7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E4A5F-E877-8E43-8C9A-36199942C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CCBEC-6B9A-1646-AC0D-2D7B42C29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78AAC-04B2-584D-BC64-EAB1C79EB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7" descr="ol_gld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41500" y="6253162"/>
            <a:ext cx="46482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E33C1-D5B3-E448-B365-AF0A0547C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98903-9293-D94F-AADD-B81D3D598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0CF6E-0ACB-794C-A426-FB3646677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8DD04-F2D1-5849-9ADD-9242E47CB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0180-5980-3348-86F7-CF4A0F246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D4D9-6426-904C-96F6-BA1C9E9A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1E0D-AF02-AB49-8440-DB7CA08B7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81000" y="1417638"/>
            <a:ext cx="8305800" cy="182562"/>
            <a:chOff x="240" y="893"/>
            <a:chExt cx="5232" cy="115"/>
          </a:xfrm>
        </p:grpSpPr>
        <p:sp>
          <p:nvSpPr>
            <p:cNvPr id="8197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EC42BCFD-D17A-EF4E-9A64-F3B99F6B3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3" name="Picture 12" descr="inr_logo_corpo_FR_coul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67" y="6080362"/>
            <a:ext cx="1929641" cy="825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Folklore Confirmed:</a:t>
            </a:r>
            <a:br>
              <a:rPr lang="en-US" dirty="0" smtClean="0"/>
            </a:br>
            <a:r>
              <a:rPr lang="en-US" dirty="0" smtClean="0"/>
              <a:t>  Compiling for Speed =</a:t>
            </a:r>
            <a:br>
              <a:rPr lang="en-US" dirty="0" smtClean="0"/>
            </a:br>
            <a:r>
              <a:rPr lang="en-US" dirty="0" smtClean="0"/>
              <a:t>  Compiling for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Tomofumi Yuki                        INRIA, Rennes</a:t>
            </a:r>
          </a:p>
          <a:p>
            <a:r>
              <a:rPr lang="en-US" b="1" dirty="0" smtClean="0"/>
              <a:t>Sanjay </a:t>
            </a:r>
            <a:r>
              <a:rPr lang="en-US" b="1" dirty="0" err="1" smtClean="0"/>
              <a:t>Rajopadhye</a:t>
            </a:r>
            <a:r>
              <a:rPr lang="en-US" dirty="0"/>
              <a:t> </a:t>
            </a:r>
            <a:r>
              <a:rPr lang="en-US" dirty="0" smtClean="0"/>
              <a:t> Colorado State University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53274-B785-FF4A-AE70-EEACD95B7C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6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have Case 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power is now more than dynamic power</a:t>
            </a:r>
          </a:p>
          <a:p>
            <a:pPr lvl="1"/>
            <a:r>
              <a:rPr lang="en-US" dirty="0" smtClean="0"/>
              <a:t>Power gating doesn’t help when computing</a:t>
            </a:r>
          </a:p>
          <a:p>
            <a:r>
              <a:rPr lang="en-US" dirty="0" smtClean="0"/>
              <a:t>Assume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d</a:t>
            </a:r>
            <a:r>
              <a:rPr lang="en-US" b="1" dirty="0" smtClean="0"/>
              <a:t> = P</a:t>
            </a:r>
            <a:r>
              <a:rPr lang="en-US" b="1" baseline="-25000" dirty="0" smtClean="0"/>
              <a:t>s</a:t>
            </a:r>
          </a:p>
          <a:p>
            <a:pPr lvl="1"/>
            <a:r>
              <a:rPr lang="en-US" dirty="0" smtClean="0"/>
              <a:t>50% of CPU power is due to leakage</a:t>
            </a:r>
          </a:p>
          <a:p>
            <a:pPr lvl="2"/>
            <a:r>
              <a:rPr lang="en-US" dirty="0" smtClean="0"/>
              <a:t>Roughly matches 45nm technology</a:t>
            </a:r>
          </a:p>
          <a:p>
            <a:pPr lvl="2"/>
            <a:r>
              <a:rPr lang="en-US" dirty="0" smtClean="0"/>
              <a:t>Further shrink = even more leakage</a:t>
            </a:r>
          </a:p>
          <a:p>
            <a:r>
              <a:rPr lang="en-US" dirty="0" smtClean="0"/>
              <a:t>The borderline is when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d</a:t>
            </a:r>
            <a:r>
              <a:rPr lang="en-US" b="1" dirty="0" smtClean="0"/>
              <a:t> = P</a:t>
            </a:r>
            <a:r>
              <a:rPr lang="en-US" b="1" baseline="-25000" dirty="0" smtClean="0"/>
              <a:t>s</a:t>
            </a:r>
            <a:r>
              <a:rPr lang="en-US" b="1" dirty="0"/>
              <a:t> = </a:t>
            </a:r>
            <a:r>
              <a:rPr lang="en-US" b="1" dirty="0" smtClean="0"/>
              <a:t>P</a:t>
            </a:r>
            <a:r>
              <a:rPr lang="en-US" b="1" baseline="-25000" dirty="0" smtClean="0"/>
              <a:t>c</a:t>
            </a:r>
            <a:r>
              <a:rPr lang="en-US" b="1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have </a:t>
            </a:r>
            <a:r>
              <a:rPr lang="en-US" dirty="0" smtClean="0"/>
              <a:t>case 3 when</a:t>
            </a:r>
            <a:r>
              <a:rPr lang="en-US" baseline="-25000" dirty="0" smtClean="0"/>
              <a:t> </a:t>
            </a:r>
            <a:r>
              <a:rPr lang="en-US" b="1" dirty="0" smtClean="0"/>
              <a:t>P</a:t>
            </a:r>
            <a:r>
              <a:rPr lang="en-US" b="1" baseline="-25000" dirty="0" smtClean="0"/>
              <a:t>c</a:t>
            </a:r>
            <a:r>
              <a:rPr lang="en-US" dirty="0" smtClean="0"/>
              <a:t> is larger than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d</a:t>
            </a:r>
            <a:r>
              <a:rPr lang="en-US" b="1" dirty="0" smtClean="0"/>
              <a:t>=P</a:t>
            </a:r>
            <a:r>
              <a:rPr lang="en-US" b="1" baseline="-25000" dirty="0" smtClean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5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to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on Execution Time</a:t>
            </a:r>
          </a:p>
          <a:p>
            <a:pPr lvl="1"/>
            <a:r>
              <a:rPr lang="en-US" dirty="0" smtClean="0"/>
              <a:t>May not be directly proportional to frequency</a:t>
            </a:r>
          </a:p>
          <a:p>
            <a:pPr lvl="1"/>
            <a:r>
              <a:rPr lang="en-US" dirty="0" smtClean="0"/>
              <a:t>Shifts the borderline in favor of DVFS</a:t>
            </a:r>
          </a:p>
          <a:p>
            <a:pPr lvl="2"/>
            <a:r>
              <a:rPr lang="en-US" dirty="0" smtClean="0"/>
              <a:t>Larger P</a:t>
            </a:r>
            <a:r>
              <a:rPr lang="en-US" baseline="-25000" dirty="0" smtClean="0"/>
              <a:t>s</a:t>
            </a:r>
            <a:r>
              <a:rPr lang="en-US" dirty="0" smtClean="0"/>
              <a:t> and/or P</a:t>
            </a:r>
            <a:r>
              <a:rPr lang="en-US" baseline="-25000" dirty="0" smtClean="0"/>
              <a:t>c</a:t>
            </a:r>
            <a:r>
              <a:rPr lang="en-US" dirty="0" smtClean="0"/>
              <a:t> required for Case 3</a:t>
            </a:r>
          </a:p>
          <a:p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No influence on result</a:t>
            </a:r>
          </a:p>
          <a:p>
            <a:pPr lvl="1"/>
            <a:r>
              <a:rPr lang="en-US" dirty="0" smtClean="0"/>
              <a:t>CPU power is even less significant than 1-core</a:t>
            </a:r>
          </a:p>
          <a:p>
            <a:pPr lvl="2"/>
            <a:r>
              <a:rPr lang="en-US" dirty="0" smtClean="0"/>
              <a:t>Power budget for a chip is shared (multi-core)</a:t>
            </a:r>
          </a:p>
          <a:p>
            <a:pPr lvl="2"/>
            <a:r>
              <a:rPr lang="en-US" dirty="0" smtClean="0"/>
              <a:t>Network cost is added (distributed)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0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  <a:endParaRPr lang="en-US" dirty="0" smtClean="0"/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Proposed Model (No Equations!)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Survey of Machines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 in Current Machines</a:t>
            </a:r>
          </a:p>
          <a:p>
            <a:pPr lvl="1"/>
            <a:r>
              <a:rPr lang="en-US" dirty="0" smtClean="0"/>
              <a:t>Desktop and Servers</a:t>
            </a:r>
          </a:p>
          <a:p>
            <a:pPr lvl="1"/>
            <a:r>
              <a:rPr lang="en-US" dirty="0" smtClean="0"/>
              <a:t>Cray Supercomputers</a:t>
            </a:r>
          </a:p>
          <a:p>
            <a:r>
              <a:rPr lang="en-US" dirty="0" smtClean="0"/>
              <a:t>DVFS for Memory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1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have Case 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9144"/>
            <a:ext cx="7772400" cy="4530725"/>
          </a:xfrm>
        </p:spPr>
        <p:txBody>
          <a:bodyPr/>
          <a:lstStyle/>
          <a:p>
            <a:r>
              <a:rPr lang="en-US" dirty="0" smtClean="0"/>
              <a:t>Survey of machines and significance of </a:t>
            </a:r>
            <a:r>
              <a:rPr lang="en-US" b="1" dirty="0" smtClean="0"/>
              <a:t>P</a:t>
            </a:r>
            <a:r>
              <a:rPr lang="en-US" b="1" baseline="-25000" dirty="0" smtClean="0"/>
              <a:t>c</a:t>
            </a:r>
          </a:p>
          <a:p>
            <a:r>
              <a:rPr lang="en-US" dirty="0" smtClean="0"/>
              <a:t>Based on:</a:t>
            </a:r>
          </a:p>
          <a:p>
            <a:pPr lvl="1"/>
            <a:r>
              <a:rPr lang="en-US" dirty="0" smtClean="0"/>
              <a:t>Published power budget (TDP)</a:t>
            </a:r>
          </a:p>
          <a:p>
            <a:pPr lvl="1"/>
            <a:r>
              <a:rPr lang="en-US" dirty="0" smtClean="0"/>
              <a:t>Published power measures</a:t>
            </a:r>
          </a:p>
          <a:p>
            <a:pPr lvl="1"/>
            <a:r>
              <a:rPr lang="en-US" dirty="0" smtClean="0"/>
              <a:t>Not on detailed/individual measurements</a:t>
            </a:r>
          </a:p>
          <a:p>
            <a:r>
              <a:rPr lang="en-US" dirty="0" smtClean="0"/>
              <a:t>Conservative Assumptions</a:t>
            </a:r>
          </a:p>
          <a:p>
            <a:pPr lvl="1"/>
            <a:r>
              <a:rPr lang="en-US" dirty="0" smtClean="0"/>
              <a:t>Use upper bound for CPU</a:t>
            </a:r>
          </a:p>
          <a:p>
            <a:pPr lvl="1"/>
            <a:r>
              <a:rPr lang="en-US" dirty="0" smtClean="0"/>
              <a:t>Use lower bound for constant powers</a:t>
            </a:r>
          </a:p>
          <a:p>
            <a:pPr lvl="1"/>
            <a:r>
              <a:rPr lang="en-US" dirty="0" smtClean="0"/>
              <a:t>Assume high PSU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2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 in Current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of Constant Power</a:t>
            </a:r>
          </a:p>
          <a:p>
            <a:pPr lvl="1"/>
            <a:r>
              <a:rPr lang="en-US" dirty="0" smtClean="0"/>
              <a:t>Stand-By Memory (1W/1GB)</a:t>
            </a:r>
          </a:p>
          <a:p>
            <a:pPr lvl="2"/>
            <a:r>
              <a:rPr lang="en-US" dirty="0" smtClean="0"/>
              <a:t>Memory cannot go idle while CPU is working</a:t>
            </a:r>
          </a:p>
          <a:p>
            <a:pPr lvl="1"/>
            <a:r>
              <a:rPr lang="en-US" dirty="0" smtClean="0"/>
              <a:t>Power Supply Unit (10-20% loss)</a:t>
            </a:r>
          </a:p>
          <a:p>
            <a:pPr lvl="2"/>
            <a:r>
              <a:rPr lang="en-US" dirty="0" smtClean="0"/>
              <a:t>Transforming AC to DC</a:t>
            </a:r>
          </a:p>
          <a:p>
            <a:pPr lvl="1"/>
            <a:r>
              <a:rPr lang="en-US" dirty="0" smtClean="0"/>
              <a:t>Motherboard (6W)</a:t>
            </a:r>
          </a:p>
          <a:p>
            <a:pPr lvl="1"/>
            <a:r>
              <a:rPr lang="en-US" dirty="0" smtClean="0"/>
              <a:t>Cooling Fan (10-15W)</a:t>
            </a:r>
          </a:p>
          <a:p>
            <a:pPr lvl="2"/>
            <a:r>
              <a:rPr lang="en-US" dirty="0" smtClean="0"/>
              <a:t>Fully active when CPU is working</a:t>
            </a:r>
            <a:endParaRPr lang="en-US" dirty="0"/>
          </a:p>
          <a:p>
            <a:r>
              <a:rPr lang="en-US" dirty="0" smtClean="0"/>
              <a:t>Desktop Processor TDP ranges from 40-90W</a:t>
            </a:r>
          </a:p>
          <a:p>
            <a:pPr lvl="1"/>
            <a:r>
              <a:rPr lang="en-US" dirty="0" smtClean="0"/>
              <a:t>Up to 130W for large core count (8 or 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 and Desktop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Compute a lower bound of </a:t>
            </a:r>
            <a:r>
              <a:rPr lang="en-US" b="1" dirty="0" smtClean="0"/>
              <a:t>P</a:t>
            </a:r>
            <a:r>
              <a:rPr lang="en-US" b="1" baseline="-25000" dirty="0" smtClean="0"/>
              <a:t>c </a:t>
            </a:r>
          </a:p>
          <a:p>
            <a:pPr lvl="1"/>
            <a:r>
              <a:rPr lang="en-US" dirty="0" smtClean="0"/>
              <a:t>Does it exceed 33% of total system power?</a:t>
            </a:r>
          </a:p>
          <a:p>
            <a:pPr lvl="1"/>
            <a:r>
              <a:rPr lang="en-US" dirty="0" smtClean="0"/>
              <a:t>Then Case 3 holds even if the rest was all consumed by the processor</a:t>
            </a:r>
          </a:p>
          <a:p>
            <a:r>
              <a:rPr lang="en-US" dirty="0" smtClean="0"/>
              <a:t>System load</a:t>
            </a:r>
          </a:p>
          <a:p>
            <a:pPr lvl="1"/>
            <a:r>
              <a:rPr lang="en-US" dirty="0" smtClean="0"/>
              <a:t>Desktop: compute-intensive benchmarks</a:t>
            </a:r>
          </a:p>
          <a:p>
            <a:pPr lvl="1"/>
            <a:r>
              <a:rPr lang="en-US" dirty="0" smtClean="0"/>
              <a:t>Sever: Server workloads</a:t>
            </a:r>
            <a:br>
              <a:rPr lang="en-US" dirty="0" smtClean="0"/>
            </a:br>
            <a:r>
              <a:rPr lang="en-US" dirty="0" smtClean="0"/>
              <a:t>(not as compute-intensive)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5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 and Server Machines</a:t>
            </a:r>
            <a:endParaRPr lang="en-US" dirty="0"/>
          </a:p>
        </p:txBody>
      </p:sp>
      <p:pic>
        <p:nvPicPr>
          <p:cNvPr id="5" name="Content Placeholder 4" descr="constantPowerTrend.ep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7" b="344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31900" y="3708400"/>
            <a:ext cx="7658100" cy="0"/>
          </a:xfrm>
          <a:prstGeom prst="line">
            <a:avLst/>
          </a:prstGeom>
          <a:ln w="28575" cmpd="sng">
            <a:solidFill>
              <a:schemeClr val="accent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631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Cray Supercomputers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d</a:t>
            </a:r>
            <a:r>
              <a:rPr lang="en-US" dirty="0" err="1" smtClean="0"/>
              <a:t>+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s</a:t>
            </a:r>
            <a:r>
              <a:rPr lang="en-US" dirty="0" smtClean="0"/>
              <a:t> be sum of processors TDPs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 smtClean="0"/>
              <a:t>P</a:t>
            </a:r>
            <a:r>
              <a:rPr lang="en-US" b="1" baseline="-25000" dirty="0" smtClean="0"/>
              <a:t>c </a:t>
            </a:r>
            <a:r>
              <a:rPr lang="en-US" dirty="0" smtClean="0"/>
              <a:t>be the sum of</a:t>
            </a:r>
          </a:p>
          <a:p>
            <a:pPr lvl="2"/>
            <a:r>
              <a:rPr lang="en-US" dirty="0" smtClean="0"/>
              <a:t>PSU loss (5%)</a:t>
            </a:r>
          </a:p>
          <a:p>
            <a:pPr lvl="2"/>
            <a:r>
              <a:rPr lang="en-US" dirty="0" smtClean="0"/>
              <a:t>Cooling (10%)</a:t>
            </a:r>
          </a:p>
          <a:p>
            <a:pPr lvl="2"/>
            <a:r>
              <a:rPr lang="en-US" dirty="0" smtClean="0"/>
              <a:t>Memory (1W/1GB)</a:t>
            </a:r>
          </a:p>
          <a:p>
            <a:pPr lvl="1"/>
            <a:r>
              <a:rPr lang="en-US" dirty="0" smtClean="0"/>
              <a:t>Check if </a:t>
            </a:r>
            <a:r>
              <a:rPr lang="en-US" b="1" dirty="0" smtClean="0"/>
              <a:t>P</a:t>
            </a:r>
            <a:r>
              <a:rPr lang="en-US" b="1" baseline="-25000" dirty="0" smtClean="0"/>
              <a:t>c</a:t>
            </a:r>
            <a:r>
              <a:rPr lang="en-US" baseline="-25000" dirty="0" smtClean="0"/>
              <a:t> </a:t>
            </a:r>
            <a:r>
              <a:rPr lang="en-US" dirty="0" smtClean="0"/>
              <a:t>exceeds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d</a:t>
            </a:r>
            <a:r>
              <a:rPr lang="en-US" b="1" dirty="0" smtClean="0"/>
              <a:t> = P</a:t>
            </a:r>
            <a:r>
              <a:rPr lang="en-US" b="1" baseline="-25000" dirty="0" smtClean="0"/>
              <a:t>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Two cases for memory configuration (min/max)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6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Cray Supercomputers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619195"/>
              </p:ext>
            </p:extLst>
          </p:nvPr>
        </p:nvGraphicFramePr>
        <p:xfrm>
          <a:off x="914400" y="1600200"/>
          <a:ext cx="7772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978732" y="2320266"/>
            <a:ext cx="4529007" cy="1594868"/>
            <a:chOff x="1978732" y="2320266"/>
            <a:chExt cx="4529007" cy="1594868"/>
          </a:xfrm>
        </p:grpSpPr>
        <p:sp>
          <p:nvSpPr>
            <p:cNvPr id="3" name="Rectangle 2"/>
            <p:cNvSpPr/>
            <p:nvPr/>
          </p:nvSpPr>
          <p:spPr>
            <a:xfrm>
              <a:off x="1978732" y="2320266"/>
              <a:ext cx="444500" cy="989282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92989" y="3042728"/>
              <a:ext cx="444500" cy="769548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17032" y="2755960"/>
              <a:ext cx="444500" cy="86587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29832" y="3188898"/>
              <a:ext cx="444500" cy="72623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42632" y="2749550"/>
              <a:ext cx="444500" cy="86593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63239" y="3182548"/>
              <a:ext cx="444500" cy="72623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6769100" y="3340849"/>
            <a:ext cx="1917700" cy="710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4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Cray Supercomputers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376737"/>
              </p:ext>
            </p:extLst>
          </p:nvPr>
        </p:nvGraphicFramePr>
        <p:xfrm>
          <a:off x="914400" y="1600200"/>
          <a:ext cx="7772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978732" y="2320266"/>
            <a:ext cx="4529007" cy="1594868"/>
            <a:chOff x="1978732" y="2320266"/>
            <a:chExt cx="4529007" cy="1594868"/>
          </a:xfrm>
        </p:grpSpPr>
        <p:sp>
          <p:nvSpPr>
            <p:cNvPr id="3" name="Rectangle 2"/>
            <p:cNvSpPr/>
            <p:nvPr/>
          </p:nvSpPr>
          <p:spPr>
            <a:xfrm>
              <a:off x="1978732" y="2320266"/>
              <a:ext cx="444500" cy="989282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92989" y="3042728"/>
              <a:ext cx="444500" cy="769548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17032" y="2755960"/>
              <a:ext cx="444500" cy="86587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29832" y="3188898"/>
              <a:ext cx="444500" cy="72623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42632" y="2749550"/>
              <a:ext cx="444500" cy="86593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63239" y="3182548"/>
              <a:ext cx="444500" cy="72623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6769100" y="3391649"/>
            <a:ext cx="1917700" cy="280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</a:t>
            </a:r>
            <a:r>
              <a:rPr lang="en-US" dirty="0" smtClean="0"/>
              <a:t>-Scale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 10</a:t>
            </a:r>
            <a:r>
              <a:rPr lang="en-US" baseline="30000" dirty="0" smtClean="0"/>
              <a:t>18</a:t>
            </a:r>
            <a:r>
              <a:rPr lang="en-US" dirty="0" smtClean="0"/>
              <a:t> FLOP/s by year 2020</a:t>
            </a:r>
          </a:p>
          <a:p>
            <a:r>
              <a:rPr lang="en-US" dirty="0" smtClean="0"/>
              <a:t>Energy is the key challenge</a:t>
            </a:r>
          </a:p>
          <a:p>
            <a:pPr lvl="1"/>
            <a:r>
              <a:rPr lang="en-US" dirty="0" smtClean="0"/>
              <a:t>Roadrunner (</a:t>
            </a:r>
            <a:r>
              <a:rPr lang="en-US" dirty="0"/>
              <a:t>1PFLOP/</a:t>
            </a:r>
            <a:r>
              <a:rPr lang="en-US" dirty="0" smtClean="0"/>
              <a:t>s): 2MW</a:t>
            </a:r>
          </a:p>
          <a:p>
            <a:pPr lvl="1"/>
            <a:r>
              <a:rPr lang="en-US" dirty="0" smtClean="0"/>
              <a:t>K (10PFLOP/s): 12MW</a:t>
            </a:r>
          </a:p>
          <a:p>
            <a:pPr lvl="1"/>
            <a:r>
              <a:rPr lang="en-US" dirty="0" err="1" smtClean="0"/>
              <a:t>Exa</a:t>
            </a:r>
            <a:r>
              <a:rPr lang="en-US" dirty="0" smtClean="0"/>
              <a:t>-Scale (1000PFLOP/s): 100s of MW?</a:t>
            </a:r>
          </a:p>
          <a:p>
            <a:r>
              <a:rPr lang="en-US" dirty="0" smtClean="0"/>
              <a:t>Need 10-100x energy efficiency improvements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can we do as compiler designers?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6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Cray Supercomputers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250724"/>
              </p:ext>
            </p:extLst>
          </p:nvPr>
        </p:nvGraphicFramePr>
        <p:xfrm>
          <a:off x="914400" y="1600200"/>
          <a:ext cx="77724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978732" y="2320266"/>
            <a:ext cx="4529007" cy="1594868"/>
            <a:chOff x="1978732" y="2320266"/>
            <a:chExt cx="4529007" cy="1594868"/>
          </a:xfrm>
        </p:grpSpPr>
        <p:sp>
          <p:nvSpPr>
            <p:cNvPr id="3" name="Rectangle 2"/>
            <p:cNvSpPr/>
            <p:nvPr/>
          </p:nvSpPr>
          <p:spPr>
            <a:xfrm>
              <a:off x="1978732" y="2320266"/>
              <a:ext cx="444500" cy="989282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92989" y="3042728"/>
              <a:ext cx="444500" cy="769548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17032" y="2755960"/>
              <a:ext cx="444500" cy="86587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29832" y="3188898"/>
              <a:ext cx="444500" cy="72623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42632" y="2749550"/>
              <a:ext cx="444500" cy="86593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63239" y="3182548"/>
              <a:ext cx="444500" cy="726236"/>
            </a:xfrm>
            <a:prstGeom prst="rect">
              <a:avLst/>
            </a:prstGeom>
            <a:solidFill>
              <a:srgbClr val="69B27B">
                <a:alpha val="10000"/>
              </a:srgbClr>
            </a:solidFill>
            <a:ln w="31750">
              <a:solidFill>
                <a:srgbClr val="660066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105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  <a:endParaRPr lang="en-US" dirty="0" smtClean="0"/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Proposed Model (No Equations!)</a:t>
            </a:r>
            <a:r>
              <a:rPr lang="en-US" dirty="0" smtClean="0"/>
              <a:t>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Survey of Machines</a:t>
            </a:r>
          </a:p>
          <a:p>
            <a:r>
              <a:rPr lang="en-US" dirty="0" smtClean="0"/>
              <a:t>DVFS for Memory</a:t>
            </a:r>
          </a:p>
          <a:p>
            <a:pPr lvl="1"/>
            <a:r>
              <a:rPr lang="en-US" dirty="0" smtClean="0"/>
              <a:t>Changes to the model</a:t>
            </a:r>
          </a:p>
          <a:p>
            <a:pPr lvl="1"/>
            <a:r>
              <a:rPr lang="en-US" dirty="0" smtClean="0"/>
              <a:t>Influence on “race-to-sleep”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3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DVFS for Memory </a:t>
            </a:r>
            <a:r>
              <a:rPr lang="en-US" sz="2400" dirty="0" smtClean="0"/>
              <a:t>(from TR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in research stage (since 2010~)</a:t>
            </a:r>
          </a:p>
          <a:p>
            <a:r>
              <a:rPr lang="en-US" dirty="0" smtClean="0"/>
              <a:t>Same principle applied to memory</a:t>
            </a:r>
            <a:endParaRPr lang="en-US" dirty="0"/>
          </a:p>
          <a:p>
            <a:pPr lvl="1"/>
            <a:r>
              <a:rPr lang="en-US" dirty="0" smtClean="0"/>
              <a:t>Quadratic component in power </a:t>
            </a:r>
            <a:r>
              <a:rPr lang="en-US" dirty="0" err="1" smtClean="0"/>
              <a:t>w.r.t</a:t>
            </a:r>
            <a:r>
              <a:rPr lang="en-US" dirty="0" smtClean="0"/>
              <a:t>. voltage</a:t>
            </a:r>
          </a:p>
          <a:p>
            <a:pPr lvl="2"/>
            <a:r>
              <a:rPr lang="en-US" dirty="0" smtClean="0"/>
              <a:t>25% quadratic, 75% linear</a:t>
            </a:r>
          </a:p>
          <a:p>
            <a:r>
              <a:rPr lang="en-US" dirty="0" smtClean="0"/>
              <a:t>The model can be adopted: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d</a:t>
            </a:r>
            <a:r>
              <a:rPr lang="en-US" dirty="0" smtClean="0"/>
              <a:t> becomes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q</a:t>
            </a:r>
            <a:r>
              <a:rPr lang="en-US" b="1" baseline="-25000" dirty="0" smtClean="0"/>
              <a:t>    </a:t>
            </a:r>
            <a:r>
              <a:rPr lang="en-US" dirty="0"/>
              <a:t> </a:t>
            </a:r>
            <a:r>
              <a:rPr lang="en-US" dirty="0" smtClean="0"/>
              <a:t>     dynamic to quadratic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s</a:t>
            </a:r>
            <a:r>
              <a:rPr lang="en-US" dirty="0" smtClean="0"/>
              <a:t> becomes </a:t>
            </a:r>
            <a:r>
              <a:rPr lang="en-US" b="1" dirty="0" smtClean="0"/>
              <a:t>P</a:t>
            </a:r>
            <a:r>
              <a:rPr lang="en-US" b="1" baseline="-25000" dirty="0" smtClean="0"/>
              <a:t>l</a:t>
            </a:r>
            <a:r>
              <a:rPr lang="en-US" dirty="0" smtClean="0"/>
              <a:t>          static to linear</a:t>
            </a:r>
          </a:p>
          <a:p>
            <a:r>
              <a:rPr lang="en-US" dirty="0" smtClean="0"/>
              <a:t>The same story but with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q</a:t>
            </a:r>
            <a:r>
              <a:rPr lang="en-US" dirty="0" smtClean="0"/>
              <a:t> : </a:t>
            </a:r>
            <a:r>
              <a:rPr lang="en-US" b="1" dirty="0" smtClean="0"/>
              <a:t>P</a:t>
            </a:r>
            <a:r>
              <a:rPr lang="en-US" b="1" baseline="-25000" dirty="0" smtClean="0"/>
              <a:t>l</a:t>
            </a:r>
            <a:r>
              <a:rPr lang="en-US" dirty="0" smtClean="0"/>
              <a:t> : </a:t>
            </a:r>
            <a:r>
              <a:rPr lang="en-US" b="1" dirty="0" smtClean="0"/>
              <a:t>P</a:t>
            </a:r>
            <a:r>
              <a:rPr lang="en-US" b="1" baseline="-25000" dirty="0" smtClean="0"/>
              <a:t>c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0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on “race-to-sleep”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Move memory power from </a:t>
            </a:r>
            <a:r>
              <a:rPr lang="en-US" b="1" dirty="0" smtClean="0"/>
              <a:t>P</a:t>
            </a:r>
            <a:r>
              <a:rPr lang="en-US" b="1" baseline="-25000" dirty="0" smtClean="0"/>
              <a:t>c</a:t>
            </a:r>
            <a:r>
              <a:rPr lang="en-US" dirty="0" smtClean="0"/>
              <a:t> to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q</a:t>
            </a:r>
            <a:r>
              <a:rPr lang="en-US" dirty="0" smtClean="0"/>
              <a:t> and </a:t>
            </a:r>
            <a:r>
              <a:rPr lang="en-US" b="1" dirty="0" smtClean="0"/>
              <a:t>P</a:t>
            </a:r>
            <a:r>
              <a:rPr lang="en-US" b="1" baseline="-25000" dirty="0" smtClean="0"/>
              <a:t>l</a:t>
            </a:r>
          </a:p>
          <a:p>
            <a:pPr lvl="2"/>
            <a:r>
              <a:rPr lang="en-US" dirty="0" smtClean="0"/>
              <a:t>25% to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q</a:t>
            </a:r>
            <a:r>
              <a:rPr lang="en-US" b="1" baseline="-25000" dirty="0" smtClean="0"/>
              <a:t> </a:t>
            </a:r>
            <a:r>
              <a:rPr lang="en-US" dirty="0" smtClean="0"/>
              <a:t>and 75% to </a:t>
            </a:r>
            <a:r>
              <a:rPr lang="en-US" b="1" dirty="0"/>
              <a:t>P</a:t>
            </a:r>
            <a:r>
              <a:rPr lang="en-US" b="1" baseline="-25000" dirty="0"/>
              <a:t>l</a:t>
            </a:r>
            <a:endParaRPr lang="en-US" dirty="0" smtClean="0"/>
          </a:p>
          <a:p>
            <a:pPr lvl="1"/>
            <a:r>
              <a:rPr lang="en-US" b="1" dirty="0" smtClean="0"/>
              <a:t>P</a:t>
            </a:r>
            <a:r>
              <a:rPr lang="en-US" b="1" baseline="-25000" dirty="0" smtClean="0"/>
              <a:t>c</a:t>
            </a:r>
            <a:r>
              <a:rPr lang="en-US" dirty="0" smtClean="0"/>
              <a:t> becomes 15% of total power for Server/Cray</a:t>
            </a:r>
          </a:p>
          <a:p>
            <a:pPr lvl="2"/>
            <a:r>
              <a:rPr lang="en-US" dirty="0" smtClean="0"/>
              <a:t>“race-to-sleep” may not be the best anymore</a:t>
            </a:r>
          </a:p>
          <a:p>
            <a:pPr lvl="2"/>
            <a:r>
              <a:rPr lang="en-US" dirty="0" smtClean="0"/>
              <a:t>remains to be around 30% for desktop</a:t>
            </a:r>
          </a:p>
          <a:p>
            <a:pPr lvl="1"/>
            <a:r>
              <a:rPr lang="en-US" dirty="0" smtClean="0"/>
              <a:t>Vary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q</a:t>
            </a:r>
            <a:r>
              <a:rPr lang="en-US" dirty="0" err="1" smtClean="0"/>
              <a:t>: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l</a:t>
            </a:r>
            <a:r>
              <a:rPr lang="en-US" b="1" baseline="-25000" dirty="0" smtClean="0"/>
              <a:t> </a:t>
            </a:r>
            <a:r>
              <a:rPr lang="en-US" dirty="0" smtClean="0"/>
              <a:t>ratio to find when “race-to-sleep” is the winner again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eakage is expected to keep increasing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“Race to Sleep” is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derivative of energy </a:t>
            </a:r>
            <a:r>
              <a:rPr lang="en-US" dirty="0" err="1" smtClean="0"/>
              <a:t>w.r.t</a:t>
            </a:r>
            <a:r>
              <a:rPr lang="en-US" dirty="0" smtClean="0"/>
              <a:t>. scaling is &gt;0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 descr="memorySpeculationTalk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0" t="11813" r="-3940" b="8526"/>
          <a:stretch/>
        </p:blipFill>
        <p:spPr>
          <a:xfrm>
            <a:off x="1905000" y="2142220"/>
            <a:ext cx="6447800" cy="38521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0900" y="3037532"/>
            <a:ext cx="120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dE</a:t>
            </a:r>
            <a:r>
              <a:rPr lang="en-US" sz="2400" dirty="0" smtClean="0"/>
              <a:t>/</a:t>
            </a:r>
            <a:r>
              <a:rPr lang="en-US" sz="2400" dirty="0" err="1" smtClean="0"/>
              <a:t>dF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692400" y="5920859"/>
            <a:ext cx="513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Linearly Scaling Fraction: </a:t>
            </a:r>
            <a:r>
              <a:rPr lang="en-US" b="1" dirty="0" smtClean="0"/>
              <a:t>P</a:t>
            </a:r>
            <a:r>
              <a:rPr lang="en-US" b="1" baseline="-25000" dirty="0" smtClean="0"/>
              <a:t>l</a:t>
            </a:r>
            <a:r>
              <a:rPr lang="en-US" b="1" dirty="0" smtClean="0"/>
              <a:t> / </a:t>
            </a:r>
            <a:r>
              <a:rPr lang="en-US" b="1" dirty="0"/>
              <a:t>(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q</a:t>
            </a:r>
            <a:r>
              <a:rPr lang="en-US" b="1" dirty="0" smtClean="0"/>
              <a:t> + P</a:t>
            </a:r>
            <a:r>
              <a:rPr lang="en-US" b="1" baseline="-25000" dirty="0" smtClean="0"/>
              <a:t>l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776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  <a:endParaRPr lang="en-US" dirty="0" smtClean="0"/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Proposed Model (No Equations!)</a:t>
            </a:r>
            <a:r>
              <a:rPr lang="en-US" dirty="0" smtClean="0"/>
              <a:t>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Survey of Machines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DVFS for Memory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06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Diminishing returns of DVFS</a:t>
            </a:r>
          </a:p>
          <a:p>
            <a:pPr lvl="1"/>
            <a:r>
              <a:rPr lang="en-US" dirty="0" smtClean="0"/>
              <a:t>Main reason is leakage power</a:t>
            </a:r>
          </a:p>
          <a:p>
            <a:pPr lvl="1"/>
            <a:r>
              <a:rPr lang="en-US" dirty="0" smtClean="0"/>
              <a:t>Confirmation by a high-level energy model</a:t>
            </a:r>
          </a:p>
          <a:p>
            <a:pPr lvl="1"/>
            <a:r>
              <a:rPr lang="en-US" dirty="0" smtClean="0"/>
              <a:t>“race-to-speed” seems to be the way to go</a:t>
            </a:r>
          </a:p>
          <a:p>
            <a:pPr lvl="1"/>
            <a:r>
              <a:rPr lang="en-US" dirty="0" smtClean="0"/>
              <a:t>Memory DVFS won’t change the big picture</a:t>
            </a:r>
          </a:p>
          <a:p>
            <a:r>
              <a:rPr lang="en-US" dirty="0" smtClean="0"/>
              <a:t>Compilers can continue to focus on speed</a:t>
            </a:r>
          </a:p>
          <a:p>
            <a:pPr lvl="1"/>
            <a:r>
              <a:rPr lang="en-US" dirty="0" smtClean="0"/>
              <a:t>No significant gain in energy efficiency by sacrificing speed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9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Computation and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DVFS can improve energy efficiency</a:t>
            </a:r>
          </a:p>
          <a:p>
            <a:pPr lvl="1"/>
            <a:r>
              <a:rPr lang="en-US" dirty="0" smtClean="0"/>
              <a:t>when speed is not sacrificed</a:t>
            </a:r>
          </a:p>
          <a:p>
            <a:r>
              <a:rPr lang="en-US" dirty="0" smtClean="0"/>
              <a:t>Bring program to compute-I/O balanced state</a:t>
            </a:r>
          </a:p>
          <a:p>
            <a:pPr lvl="1"/>
            <a:r>
              <a:rPr lang="en-US" dirty="0" smtClean="0"/>
              <a:t>If it’s memory-bound, slow down CPU</a:t>
            </a:r>
          </a:p>
          <a:p>
            <a:pPr lvl="1"/>
            <a:r>
              <a:rPr lang="en-US" dirty="0" smtClean="0"/>
              <a:t>If it’s compute-bound, slow down memory</a:t>
            </a:r>
          </a:p>
          <a:p>
            <a:r>
              <a:rPr lang="en-US" dirty="0" smtClean="0"/>
              <a:t>Still maximizing hardware utilization</a:t>
            </a:r>
          </a:p>
          <a:p>
            <a:pPr lvl="1"/>
            <a:r>
              <a:rPr lang="en-US" dirty="0" smtClean="0"/>
              <a:t>but by lowering the hardware capability</a:t>
            </a:r>
          </a:p>
          <a:p>
            <a:r>
              <a:rPr lang="en-US" dirty="0" smtClean="0"/>
              <a:t>Current hardware (e.g., Intel Turbo-boost) </a:t>
            </a:r>
            <a:br>
              <a:rPr lang="en-US" dirty="0" smtClean="0"/>
            </a:br>
            <a:r>
              <a:rPr lang="en-US" dirty="0" smtClean="0"/>
              <a:t>and/or OS do this for processor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4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= Power ×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compilers cannot touch power</a:t>
            </a:r>
          </a:p>
          <a:p>
            <a:pPr lvl="1"/>
            <a:r>
              <a:rPr lang="en-US" dirty="0" smtClean="0"/>
              <a:t>Go as fast as </a:t>
            </a:r>
            <a:r>
              <a:rPr lang="en-US" dirty="0"/>
              <a:t>p</a:t>
            </a:r>
            <a:r>
              <a:rPr lang="en-US" dirty="0" smtClean="0"/>
              <a:t>ossible is energy optimal</a:t>
            </a:r>
          </a:p>
          <a:p>
            <a:r>
              <a:rPr lang="en-US" dirty="0" smtClean="0"/>
              <a:t>Also called “race-to-sleep” strategy</a:t>
            </a:r>
          </a:p>
          <a:p>
            <a:endParaRPr lang="en-US" dirty="0"/>
          </a:p>
          <a:p>
            <a:r>
              <a:rPr lang="en-US" dirty="0" smtClean="0"/>
              <a:t>Dynamic Voltage and Frequency Scaling</a:t>
            </a:r>
          </a:p>
          <a:p>
            <a:pPr lvl="1"/>
            <a:r>
              <a:rPr lang="en-US" dirty="0" smtClean="0"/>
              <a:t>One knob available to compilers</a:t>
            </a:r>
          </a:p>
          <a:p>
            <a:pPr lvl="1"/>
            <a:r>
              <a:rPr lang="en-US" dirty="0" smtClean="0"/>
              <a:t>Control voltage/frequency at run-time</a:t>
            </a:r>
          </a:p>
          <a:p>
            <a:pPr lvl="1"/>
            <a:r>
              <a:rPr lang="en-US" dirty="0" smtClean="0"/>
              <a:t>Higher voltage, higher frequency</a:t>
            </a:r>
          </a:p>
          <a:p>
            <a:pPr lvl="1"/>
            <a:r>
              <a:rPr lang="en-US" dirty="0" smtClean="0"/>
              <a:t>Higher voltage, higher power consumption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8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slow down for better energy efficiency?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Yes—in Theory</a:t>
            </a:r>
          </a:p>
          <a:p>
            <a:pPr lvl="1"/>
            <a:r>
              <a:rPr lang="en-US" dirty="0" smtClean="0"/>
              <a:t>Voltage scaling:</a:t>
            </a:r>
          </a:p>
          <a:p>
            <a:pPr lvl="2"/>
            <a:r>
              <a:rPr lang="en-US" dirty="0" smtClean="0"/>
              <a:t>Linear decrease in speed (frequency)</a:t>
            </a:r>
          </a:p>
          <a:p>
            <a:pPr lvl="2"/>
            <a:r>
              <a:rPr lang="en-US" dirty="0" smtClean="0"/>
              <a:t>Quadratic decrease in power consumption</a:t>
            </a:r>
          </a:p>
          <a:p>
            <a:pPr lvl="2"/>
            <a:r>
              <a:rPr lang="en-US" dirty="0" smtClean="0"/>
              <a:t>Hence, going slower is better for energy</a:t>
            </a:r>
            <a:endParaRPr lang="en-US" dirty="0"/>
          </a:p>
          <a:p>
            <a:r>
              <a:rPr lang="en-US" dirty="0" smtClean="0"/>
              <a:t>No—in Practice</a:t>
            </a:r>
          </a:p>
          <a:p>
            <a:pPr lvl="1"/>
            <a:r>
              <a:rPr lang="en-US" dirty="0" smtClean="0"/>
              <a:t>System power dominates</a:t>
            </a:r>
          </a:p>
          <a:p>
            <a:pPr lvl="1"/>
            <a:r>
              <a:rPr lang="en-US" dirty="0" smtClean="0"/>
              <a:t>Savings in CPU cancelled by other components</a:t>
            </a:r>
          </a:p>
          <a:p>
            <a:pPr lvl="2"/>
            <a:r>
              <a:rPr lang="en-US" dirty="0" smtClean="0"/>
              <a:t>CPU dynamic power is around 30%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0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based on high-level energy model</a:t>
            </a:r>
          </a:p>
          <a:p>
            <a:pPr lvl="1"/>
            <a:r>
              <a:rPr lang="en-US" dirty="0" smtClean="0"/>
              <a:t>Emphasis on power breakdown</a:t>
            </a:r>
          </a:p>
          <a:p>
            <a:pPr lvl="1"/>
            <a:r>
              <a:rPr lang="en-US" dirty="0" smtClean="0"/>
              <a:t>Find when “race-to-sleep” is the best</a:t>
            </a:r>
          </a:p>
          <a:p>
            <a:pPr lvl="1"/>
            <a:r>
              <a:rPr lang="en-US" dirty="0" smtClean="0"/>
              <a:t>Survey power breakdown of recent machines</a:t>
            </a:r>
          </a:p>
          <a:p>
            <a:r>
              <a:rPr lang="en-US" dirty="0" smtClean="0"/>
              <a:t>Goal:</a:t>
            </a:r>
            <a:r>
              <a:rPr lang="en-US" dirty="0"/>
              <a:t> </a:t>
            </a:r>
            <a:r>
              <a:rPr lang="en-US" dirty="0" smtClean="0"/>
              <a:t>confirm that sophisticated use of DVFS by compilers is not likely to help much</a:t>
            </a:r>
          </a:p>
          <a:p>
            <a:pPr lvl="1"/>
            <a:r>
              <a:rPr lang="en-US" dirty="0" smtClean="0"/>
              <a:t>e.g., analysis/transformation to find/expose “sweet-spot” for trading speed with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2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</a:t>
            </a:r>
            <a:endParaRPr lang="en-US" dirty="0" smtClean="0"/>
          </a:p>
          <a:p>
            <a:r>
              <a:rPr lang="en-US" dirty="0" smtClean="0"/>
              <a:t>Proposed Model (No Equations!) </a:t>
            </a:r>
          </a:p>
          <a:p>
            <a:pPr lvl="1"/>
            <a:r>
              <a:rPr lang="en-US" dirty="0" smtClean="0"/>
              <a:t>Power Breakdown</a:t>
            </a:r>
          </a:p>
          <a:p>
            <a:pPr lvl="1"/>
            <a:r>
              <a:rPr lang="en-US" dirty="0" smtClean="0"/>
              <a:t>Ratio of Powers</a:t>
            </a:r>
          </a:p>
          <a:p>
            <a:pPr lvl="1"/>
            <a:r>
              <a:rPr lang="en-US" dirty="0" smtClean="0"/>
              <a:t>When “race-to-speed” works</a:t>
            </a:r>
          </a:p>
          <a:p>
            <a:r>
              <a:rPr lang="en-US" dirty="0" smtClean="0"/>
              <a:t>Survey of Machines</a:t>
            </a:r>
          </a:p>
          <a:p>
            <a:r>
              <a:rPr lang="en-US" dirty="0" smtClean="0"/>
              <a:t>DVFS for Memory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43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Dynamic </a:t>
            </a:r>
            <a:r>
              <a:rPr lang="en-US" dirty="0" smtClean="0"/>
              <a:t>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</a:t>
            </a:r>
            <a:r>
              <a:rPr lang="en-US" dirty="0" smtClean="0"/>
              <a:t>)—consumed when bits flips</a:t>
            </a:r>
          </a:p>
          <a:p>
            <a:pPr lvl="1"/>
            <a:r>
              <a:rPr lang="en-US" b="1" dirty="0" smtClean="0"/>
              <a:t>Quadratic</a:t>
            </a:r>
            <a:r>
              <a:rPr lang="en-US" dirty="0" smtClean="0"/>
              <a:t> savings as voltage scales</a:t>
            </a:r>
          </a:p>
          <a:p>
            <a:r>
              <a:rPr lang="en-US" i="1" dirty="0" smtClean="0"/>
              <a:t>Static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smtClean="0"/>
              <a:t>P</a:t>
            </a:r>
            <a:r>
              <a:rPr lang="en-US" baseline="-25000" dirty="0" smtClean="0"/>
              <a:t>s</a:t>
            </a:r>
            <a:r>
              <a:rPr lang="en-US" dirty="0" smtClean="0"/>
              <a:t>)—leaked while current is flowing</a:t>
            </a:r>
          </a:p>
          <a:p>
            <a:pPr lvl="1"/>
            <a:r>
              <a:rPr lang="en-US" b="1" dirty="0" smtClean="0"/>
              <a:t>Linear</a:t>
            </a:r>
            <a:r>
              <a:rPr lang="en-US" dirty="0" smtClean="0"/>
              <a:t> savings as voltage scales</a:t>
            </a:r>
          </a:p>
          <a:p>
            <a:r>
              <a:rPr lang="en-US" i="1" dirty="0" smtClean="0"/>
              <a:t>Constant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)—everything else</a:t>
            </a:r>
          </a:p>
          <a:p>
            <a:pPr lvl="1"/>
            <a:r>
              <a:rPr lang="en-US" dirty="0" smtClean="0"/>
              <a:t>e.g., memory, motherboard, disk, network card, power supply, cooling, …</a:t>
            </a:r>
          </a:p>
          <a:p>
            <a:pPr lvl="1"/>
            <a:r>
              <a:rPr lang="en-US" b="1" dirty="0" smtClean="0"/>
              <a:t>Little or no effect</a:t>
            </a:r>
            <a:r>
              <a:rPr lang="en-US" dirty="0" smtClean="0"/>
              <a:t> from voltage scaling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1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on Execution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Voltage and Frequency are </a:t>
            </a:r>
            <a:r>
              <a:rPr lang="en-US" b="1" dirty="0" smtClean="0"/>
              <a:t>linearly</a:t>
            </a:r>
            <a:r>
              <a:rPr lang="en-US" dirty="0" smtClean="0"/>
              <a:t> related</a:t>
            </a:r>
          </a:p>
          <a:p>
            <a:pPr lvl="1"/>
            <a:r>
              <a:rPr lang="en-US" dirty="0" smtClean="0"/>
              <a:t>Slope is less than 1</a:t>
            </a:r>
          </a:p>
          <a:p>
            <a:pPr lvl="1"/>
            <a:r>
              <a:rPr lang="en-US" dirty="0" smtClean="0"/>
              <a:t>i.e., scale voltage by half, frequency drop is less than half</a:t>
            </a:r>
          </a:p>
          <a:p>
            <a:r>
              <a:rPr lang="en-US" dirty="0" smtClean="0"/>
              <a:t>Simplifying Assumption</a:t>
            </a:r>
            <a:endParaRPr lang="en-US" dirty="0"/>
          </a:p>
          <a:p>
            <a:pPr lvl="1"/>
            <a:r>
              <a:rPr lang="en-US" dirty="0" smtClean="0"/>
              <a:t>Frequency change directly influence exec. time </a:t>
            </a:r>
          </a:p>
          <a:p>
            <a:pPr lvl="1"/>
            <a:r>
              <a:rPr lang="en-US" dirty="0" smtClean="0"/>
              <a:t>Scale frequency by </a:t>
            </a:r>
            <a:r>
              <a:rPr lang="en-US" b="1" dirty="0" smtClean="0"/>
              <a:t>x</a:t>
            </a:r>
            <a:r>
              <a:rPr lang="en-US" dirty="0" smtClean="0"/>
              <a:t>, time becomes </a:t>
            </a:r>
            <a:r>
              <a:rPr lang="en-US" b="1" dirty="0" smtClean="0"/>
              <a:t>1/x</a:t>
            </a:r>
            <a:endParaRPr lang="en-US" baseline="-25000" dirty="0"/>
          </a:p>
          <a:p>
            <a:pPr lvl="1"/>
            <a:r>
              <a:rPr lang="en-US" dirty="0" smtClean="0"/>
              <a:t>Fully flexible (continuous) scaling</a:t>
            </a:r>
          </a:p>
          <a:p>
            <a:pPr lvl="2"/>
            <a:r>
              <a:rPr lang="en-US" dirty="0" smtClean="0"/>
              <a:t>Small set of discrete states in practice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6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Case1: Dynamic Dominates</a:t>
            </a:r>
          </a:p>
          <a:p>
            <a:pPr lvl="1"/>
            <a:r>
              <a:rPr lang="en-US" dirty="0" smtClean="0"/>
              <a:t>Power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</a:t>
            </a:r>
            <a:r>
              <a:rPr lang="en-US" dirty="0" smtClean="0">
                <a:latin typeface="Arial"/>
                <a:ea typeface="Wingdings"/>
                <a:cs typeface="Arial"/>
                <a:sym typeface="Wingdings"/>
              </a:rPr>
              <a:t>    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Time    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</a:t>
            </a:r>
            <a:r>
              <a:rPr lang="en-US" dirty="0">
                <a:latin typeface="Arial"/>
                <a:ea typeface="Wingdings"/>
                <a:cs typeface="Arial"/>
                <a:sym typeface="Wingdings"/>
              </a:rPr>
              <a:t> 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/>
              <a:t>Case2: Static Dominates</a:t>
            </a:r>
          </a:p>
          <a:p>
            <a:pPr lvl="1"/>
            <a:r>
              <a:rPr lang="en-US" dirty="0"/>
              <a:t>Power </a:t>
            </a:r>
            <a:r>
              <a:rPr lang="en-US" dirty="0" smtClean="0"/>
              <a:t> 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</a:t>
            </a:r>
          </a:p>
          <a:p>
            <a:pPr lvl="1"/>
            <a:r>
              <a:rPr lang="en-US" dirty="0" smtClean="0"/>
              <a:t>Time    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</a:t>
            </a:r>
            <a:endParaRPr lang="en-US" dirty="0" smtClean="0"/>
          </a:p>
          <a:p>
            <a:r>
              <a:rPr lang="en-US" dirty="0" smtClean="0"/>
              <a:t>Case3: Constant Dominates</a:t>
            </a:r>
          </a:p>
          <a:p>
            <a:pPr lvl="1"/>
            <a:r>
              <a:rPr lang="en-US" dirty="0" smtClean="0"/>
              <a:t>Power 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  </a:t>
            </a:r>
          </a:p>
          <a:p>
            <a:pPr lvl="1"/>
            <a:r>
              <a:rPr lang="en-US" dirty="0" smtClean="0"/>
              <a:t>Time   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is the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19750" y="444500"/>
            <a:ext cx="3092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P</a:t>
            </a:r>
            <a:r>
              <a:rPr lang="en-US" sz="4800" baseline="-25000" dirty="0" err="1" smtClean="0"/>
              <a:t>d</a:t>
            </a:r>
            <a:r>
              <a:rPr lang="en-US" sz="4800" dirty="0" smtClean="0"/>
              <a:t> : P</a:t>
            </a:r>
            <a:r>
              <a:rPr lang="en-US" sz="4800" baseline="-25000" dirty="0" smtClean="0"/>
              <a:t>s</a:t>
            </a:r>
            <a:r>
              <a:rPr lang="en-US" sz="4800" dirty="0" smtClean="0"/>
              <a:t> : P</a:t>
            </a:r>
            <a:r>
              <a:rPr lang="en-US" sz="4800" baseline="-25000" dirty="0" smtClean="0"/>
              <a:t>c</a:t>
            </a:r>
            <a:endParaRPr lang="en-US" sz="48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591174" y="3285074"/>
            <a:ext cx="309562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err="1" smtClean="0"/>
              <a:t>P</a:t>
            </a:r>
            <a:r>
              <a:rPr lang="en-US" sz="2000" baseline="-25000" dirty="0" err="1" smtClean="0"/>
              <a:t>d</a:t>
            </a:r>
            <a:r>
              <a:rPr lang="en-US" sz="4800" dirty="0" smtClean="0"/>
              <a:t> : </a:t>
            </a:r>
            <a:r>
              <a:rPr lang="en-US" sz="8000" dirty="0" smtClean="0"/>
              <a:t>P</a:t>
            </a:r>
            <a:r>
              <a:rPr lang="en-US" sz="8000" baseline="-25000" dirty="0" smtClean="0"/>
              <a:t>s</a:t>
            </a:r>
            <a:r>
              <a:rPr lang="en-US" sz="4800" dirty="0" smtClean="0"/>
              <a:t> :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c</a:t>
            </a:r>
            <a:endParaRPr lang="en-US" sz="5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65763" y="1847335"/>
            <a:ext cx="309562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000" dirty="0" err="1" smtClean="0"/>
              <a:t>P</a:t>
            </a:r>
            <a:r>
              <a:rPr lang="en-US" sz="8000" baseline="-25000" dirty="0" err="1" smtClean="0"/>
              <a:t>d</a:t>
            </a:r>
            <a:r>
              <a:rPr lang="en-US" sz="4800" dirty="0" smtClean="0"/>
              <a:t> :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s</a:t>
            </a:r>
            <a:r>
              <a:rPr lang="en-US" sz="4800" dirty="0" smtClean="0"/>
              <a:t> :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c</a:t>
            </a:r>
            <a:endParaRPr lang="en-US" sz="5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591174" y="4747587"/>
            <a:ext cx="309562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err="1" smtClean="0"/>
              <a:t>P</a:t>
            </a:r>
            <a:r>
              <a:rPr lang="en-US" sz="2000" baseline="-25000" dirty="0" err="1" smtClean="0"/>
              <a:t>d</a:t>
            </a:r>
            <a:r>
              <a:rPr lang="en-US" sz="4800" dirty="0" smtClean="0"/>
              <a:t> :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s</a:t>
            </a:r>
            <a:r>
              <a:rPr lang="en-US" sz="4800" dirty="0" smtClean="0"/>
              <a:t> : </a:t>
            </a:r>
            <a:r>
              <a:rPr lang="en-US" sz="8000" dirty="0" smtClean="0"/>
              <a:t>P</a:t>
            </a:r>
            <a:r>
              <a:rPr lang="en-US" sz="8000" baseline="-25000" dirty="0" smtClean="0"/>
              <a:t>c</a:t>
            </a:r>
            <a:endParaRPr lang="en-US" sz="80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84300" y="2184400"/>
            <a:ext cx="38227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Energy </a:t>
            </a:r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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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Slower the Better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84300" y="3632200"/>
            <a:ext cx="38227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Energy </a:t>
            </a:r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No harm, but No gain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84300" y="5109001"/>
            <a:ext cx="38227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Energy </a:t>
            </a:r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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Faster the Better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9939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INRIA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120053"/>
      </a:accent1>
      <a:accent2>
        <a:srgbClr val="F92C29"/>
      </a:accent2>
      <a:accent3>
        <a:srgbClr val="FFFFFF"/>
      </a:accent3>
      <a:accent4>
        <a:srgbClr val="000000"/>
      </a:accent4>
      <a:accent5>
        <a:srgbClr val="AAB8AE"/>
      </a:accent5>
      <a:accent6>
        <a:srgbClr val="DA2523"/>
      </a:accent6>
      <a:hlink>
        <a:srgbClr val="006F9A"/>
      </a:hlink>
      <a:folHlink>
        <a:srgbClr val="C40005"/>
      </a:folHlink>
    </a:clrScheme>
    <a:fontScheme name="research-talk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esearch-talk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9900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00B9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008A8A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99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817B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1BF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9D96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CC9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737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CBB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INRIA.thmx</Template>
  <TotalTime>4003</TotalTime>
  <Words>1813</Words>
  <Application>Microsoft Macintosh PowerPoint</Application>
  <PresentationFormat>On-screen Show (4:3)</PresentationFormat>
  <Paragraphs>282</Paragraphs>
  <Slides>28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INRIA</vt:lpstr>
      <vt:lpstr>Folklore Confirmed:   Compiling for Speed =   Compiling for Energy</vt:lpstr>
      <vt:lpstr>Exa-Scale Computing</vt:lpstr>
      <vt:lpstr>Energy = Power × Time</vt:lpstr>
      <vt:lpstr>Can you slow down for better energy efficiency?</vt:lpstr>
      <vt:lpstr>Our Paper</vt:lpstr>
      <vt:lpstr>Outline</vt:lpstr>
      <vt:lpstr>Power Breakdown</vt:lpstr>
      <vt:lpstr>Influence on Execution Time</vt:lpstr>
      <vt:lpstr>Ratio is the Key</vt:lpstr>
      <vt:lpstr>When do we have Case 3?</vt:lpstr>
      <vt:lpstr>Extensions to The Model</vt:lpstr>
      <vt:lpstr>Outline</vt:lpstr>
      <vt:lpstr>Do we have Case 3?</vt:lpstr>
      <vt:lpstr>Pc in Current Machines</vt:lpstr>
      <vt:lpstr>Sever and Desktop Machines</vt:lpstr>
      <vt:lpstr>Desktop and Server Machines</vt:lpstr>
      <vt:lpstr>Cray Supercomputers</vt:lpstr>
      <vt:lpstr>Cray Supercomputers</vt:lpstr>
      <vt:lpstr>Cray Supercomputers</vt:lpstr>
      <vt:lpstr>Cray Supercomputers</vt:lpstr>
      <vt:lpstr>Outline</vt:lpstr>
      <vt:lpstr>DVFS for Memory (from TR version)</vt:lpstr>
      <vt:lpstr>Influence on “race-to-sleep”</vt:lpstr>
      <vt:lpstr>When “Race to Sleep” is optimal</vt:lpstr>
      <vt:lpstr>Outline</vt:lpstr>
      <vt:lpstr>Summary and Conclusion</vt:lpstr>
      <vt:lpstr>Balancing Computation and I/O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Folklore Confirmed:   Compiling for Speed =   Compiling for Power</dc:title>
  <dc:creator>Yuki Tomofumi</dc:creator>
  <cp:lastModifiedBy>Yuki Tomofumi</cp:lastModifiedBy>
  <cp:revision>218</cp:revision>
  <dcterms:created xsi:type="dcterms:W3CDTF">2013-09-02T09:43:27Z</dcterms:created>
  <dcterms:modified xsi:type="dcterms:W3CDTF">2013-09-20T16:08:22Z</dcterms:modified>
</cp:coreProperties>
</file>